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  <p:sldId id="265" r:id="rId7"/>
    <p:sldId id="258" r:id="rId8"/>
    <p:sldId id="266" r:id="rId9"/>
    <p:sldId id="267" r:id="rId10"/>
  </p:sldIdLst>
  <p:sldSz cx="18288000" cy="10287000"/>
  <p:notesSz cx="18288000" cy="10287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15B20E-C36D-E68E-BF17-E40CE8CDCD79}" name="Laura Corcuera" initials="LC" userId="S::lcorcuera@navarrahealthcluster.com::f56d6a17-5a99-4c08-9fb0-d02a096391d6" providerId="AD"/>
  <p188:author id="{F01AF92A-3AEB-DF10-4306-C6540B041A41}" name="Laurence Lachamp | ALLIS-NA" initials="LL|AN" userId="S::laurence.lachamp@allis-na.fr::241c2ca3-aef6-4b1e-bbf1-7f32c16aef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83" autoAdjust="0"/>
    <p:restoredTop sz="94660"/>
  </p:normalViewPr>
  <p:slideViewPr>
    <p:cSldViewPr>
      <p:cViewPr varScale="1">
        <p:scale>
          <a:sx n="39" d="100"/>
          <a:sy n="39" d="100"/>
        </p:scale>
        <p:origin x="692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yre AZCONA" userId="7bf4cdf6-d7f9-42a2-a40d-30fc4835e4bc" providerId="ADAL" clId="{CC3790FB-E14B-459C-89E1-57FE8F476070}"/>
    <pc:docChg chg="">
      <pc:chgData name="Leyre AZCONA" userId="7bf4cdf6-d7f9-42a2-a40d-30fc4835e4bc" providerId="ADAL" clId="{CC3790FB-E14B-459C-89E1-57FE8F476070}" dt="2023-08-09T08:22:09.365" v="5"/>
      <pc:docMkLst>
        <pc:docMk/>
      </pc:docMkLst>
      <pc:sldChg chg="delCm">
        <pc:chgData name="Leyre AZCONA" userId="7bf4cdf6-d7f9-42a2-a40d-30fc4835e4bc" providerId="ADAL" clId="{CC3790FB-E14B-459C-89E1-57FE8F476070}" dt="2023-08-09T08:22:09.365" v="5"/>
        <pc:sldMkLst>
          <pc:docMk/>
          <pc:sldMk cId="0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9.365" v="5"/>
              <pc2:cmMkLst xmlns:pc2="http://schemas.microsoft.com/office/powerpoint/2019/9/main/command">
                <pc:docMk/>
                <pc:sldMk cId="0" sldId="258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7.807" v="4"/>
              <pc2:cmMkLst xmlns:pc2="http://schemas.microsoft.com/office/powerpoint/2019/9/main/command">
                <pc:docMk/>
                <pc:sldMk cId="0" sldId="258"/>
                <pc2:cmMk id="{2A9AF55A-759D-4439-A4BB-3989FBE5B77F}"/>
              </pc2:cmMkLst>
            </pc226:cmChg>
          </p:ext>
        </pc:extLst>
      </pc:sldChg>
      <pc:sldChg chg="delCm">
        <pc:chgData name="Leyre AZCONA" userId="7bf4cdf6-d7f9-42a2-a40d-30fc4835e4bc" providerId="ADAL" clId="{CC3790FB-E14B-459C-89E1-57FE8F476070}" dt="2023-08-09T08:22:04.725" v="3"/>
        <pc:sldMkLst>
          <pc:docMk/>
          <pc:sldMk cId="3559229129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4.725" v="3"/>
              <pc2:cmMkLst xmlns:pc2="http://schemas.microsoft.com/office/powerpoint/2019/9/main/command">
                <pc:docMk/>
                <pc:sldMk cId="3559229129" sldId="266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56.771" v="2"/>
              <pc2:cmMkLst xmlns:pc2="http://schemas.microsoft.com/office/powerpoint/2019/9/main/command">
                <pc:docMk/>
                <pc:sldMk cId="3559229129" sldId="266"/>
                <pc2:cmMk id="{2A9AF55A-759D-4439-A4BB-3989FBE5B77F}"/>
              </pc2:cmMkLst>
            </pc226:cmChg>
          </p:ext>
        </pc:extLst>
      </pc:sldChg>
      <pc:sldChg chg="delCm">
        <pc:chgData name="Leyre AZCONA" userId="7bf4cdf6-d7f9-42a2-a40d-30fc4835e4bc" providerId="ADAL" clId="{CC3790FB-E14B-459C-89E1-57FE8F476070}" dt="2023-08-09T08:21:41.406" v="1"/>
        <pc:sldMkLst>
          <pc:docMk/>
          <pc:sldMk cId="154108299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41.406" v="1"/>
              <pc2:cmMkLst xmlns:pc2="http://schemas.microsoft.com/office/powerpoint/2019/9/main/command">
                <pc:docMk/>
                <pc:sldMk cId="154108299" sldId="267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35.156" v="0"/>
              <pc2:cmMkLst xmlns:pc2="http://schemas.microsoft.com/office/powerpoint/2019/9/main/command">
                <pc:docMk/>
                <pc:sldMk cId="154108299" sldId="267"/>
                <pc2:cmMk id="{2A9AF55A-759D-4439-A4BB-3989FBE5B77F}"/>
              </pc2:cmMkLst>
            </pc226:cmChg>
          </p:ext>
        </pc:extLst>
      </pc:sldChg>
    </pc:docChg>
  </pc:docChgLst>
  <pc:docChgLst>
    <pc:chgData name="Laura Corcuera" userId="f56d6a17-5a99-4c08-9fb0-d02a096391d6" providerId="ADAL" clId="{888F603B-F95C-491D-BCB2-28AC0463179C}"/>
    <pc:docChg chg="custSel modSld">
      <pc:chgData name="Laura Corcuera" userId="f56d6a17-5a99-4c08-9fb0-d02a096391d6" providerId="ADAL" clId="{888F603B-F95C-491D-BCB2-28AC0463179C}" dt="2023-07-19T13:13:18.768" v="55" actId="207"/>
      <pc:docMkLst>
        <pc:docMk/>
      </pc:docMkLst>
      <pc:sldChg chg="modSp mod">
        <pc:chgData name="Laura Corcuera" userId="f56d6a17-5a99-4c08-9fb0-d02a096391d6" providerId="ADAL" clId="{888F603B-F95C-491D-BCB2-28AC0463179C}" dt="2023-07-19T13:13:18.768" v="55" actId="207"/>
        <pc:sldMkLst>
          <pc:docMk/>
          <pc:sldMk cId="2210234756" sldId="265"/>
        </pc:sldMkLst>
        <pc:spChg chg="mod">
          <ac:chgData name="Laura Corcuera" userId="f56d6a17-5a99-4c08-9fb0-d02a096391d6" providerId="ADAL" clId="{888F603B-F95C-491D-BCB2-28AC0463179C}" dt="2023-07-19T13:13:18.768" v="55" actId="207"/>
          <ac:spMkLst>
            <pc:docMk/>
            <pc:sldMk cId="2210234756" sldId="265"/>
            <ac:spMk id="2" creationId="{2D560B25-517D-1938-7F21-65A0B79B5137}"/>
          </ac:spMkLst>
        </pc:spChg>
      </pc:sldChg>
    </pc:docChg>
  </pc:docChgLst>
  <pc:docChgLst>
    <pc:chgData name="Leyre AZCONA" userId="7bf4cdf6-d7f9-42a2-a40d-30fc4835e4bc" providerId="ADAL" clId="{04EEECDE-F621-40EB-A6CF-000F51436C79}"/>
    <pc:docChg chg="modSld">
      <pc:chgData name="Leyre AZCONA" userId="7bf4cdf6-d7f9-42a2-a40d-30fc4835e4bc" providerId="ADAL" clId="{04EEECDE-F621-40EB-A6CF-000F51436C79}" dt="2023-08-18T10:01:38.942" v="13"/>
      <pc:docMkLst>
        <pc:docMk/>
      </pc:docMkLst>
      <pc:sldChg chg="modSp mod">
        <pc:chgData name="Leyre AZCONA" userId="7bf4cdf6-d7f9-42a2-a40d-30fc4835e4bc" providerId="ADAL" clId="{04EEECDE-F621-40EB-A6CF-000F51436C79}" dt="2023-08-18T10:00:49.177" v="2" actId="122"/>
        <pc:sldMkLst>
          <pc:docMk/>
          <pc:sldMk cId="0" sldId="256"/>
        </pc:sldMkLst>
        <pc:spChg chg="mod">
          <ac:chgData name="Leyre AZCONA" userId="7bf4cdf6-d7f9-42a2-a40d-30fc4835e4bc" providerId="ADAL" clId="{04EEECDE-F621-40EB-A6CF-000F51436C79}" dt="2023-08-18T10:00:49.177" v="2" actId="122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04EEECDE-F621-40EB-A6CF-000F51436C79}" dt="2023-08-18T10:00:58.243" v="4"/>
        <pc:sldMkLst>
          <pc:docMk/>
          <pc:sldMk cId="0" sldId="257"/>
        </pc:sldMkLst>
        <pc:spChg chg="mod">
          <ac:chgData name="Leyre AZCONA" userId="7bf4cdf6-d7f9-42a2-a40d-30fc4835e4bc" providerId="ADAL" clId="{04EEECDE-F621-40EB-A6CF-000F51436C79}" dt="2023-08-18T10:00:58.243" v="4"/>
          <ac:spMkLst>
            <pc:docMk/>
            <pc:sldMk cId="0" sldId="257"/>
            <ac:spMk id="60" creationId="{00000000-0000-0000-0000-000000000000}"/>
          </ac:spMkLst>
        </pc:spChg>
      </pc:sldChg>
      <pc:sldChg chg="modSp mod">
        <pc:chgData name="Leyre AZCONA" userId="7bf4cdf6-d7f9-42a2-a40d-30fc4835e4bc" providerId="ADAL" clId="{04EEECDE-F621-40EB-A6CF-000F51436C79}" dt="2023-08-18T10:01:09.095" v="6"/>
        <pc:sldMkLst>
          <pc:docMk/>
          <pc:sldMk cId="0" sldId="258"/>
        </pc:sldMkLst>
        <pc:spChg chg="mod">
          <ac:chgData name="Leyre AZCONA" userId="7bf4cdf6-d7f9-42a2-a40d-30fc4835e4bc" providerId="ADAL" clId="{04EEECDE-F621-40EB-A6CF-000F51436C79}" dt="2023-08-18T10:01:09.095" v="6"/>
          <ac:spMkLst>
            <pc:docMk/>
            <pc:sldMk cId="0" sldId="258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04EEECDE-F621-40EB-A6CF-000F51436C79}" dt="2023-08-18T10:01:21.283" v="8"/>
        <pc:sldMkLst>
          <pc:docMk/>
          <pc:sldMk cId="3559229129" sldId="266"/>
        </pc:sldMkLst>
        <pc:spChg chg="mod">
          <ac:chgData name="Leyre AZCONA" userId="7bf4cdf6-d7f9-42a2-a40d-30fc4835e4bc" providerId="ADAL" clId="{04EEECDE-F621-40EB-A6CF-000F51436C79}" dt="2023-08-18T10:01:21.283" v="8"/>
          <ac:spMkLst>
            <pc:docMk/>
            <pc:sldMk cId="3559229129" sldId="266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04EEECDE-F621-40EB-A6CF-000F51436C79}" dt="2023-08-18T10:01:38.942" v="13"/>
        <pc:sldMkLst>
          <pc:docMk/>
          <pc:sldMk cId="154108299" sldId="267"/>
        </pc:sldMkLst>
        <pc:spChg chg="mod">
          <ac:chgData name="Leyre AZCONA" userId="7bf4cdf6-d7f9-42a2-a40d-30fc4835e4bc" providerId="ADAL" clId="{04EEECDE-F621-40EB-A6CF-000F51436C79}" dt="2023-08-18T10:01:30.163" v="10"/>
          <ac:spMkLst>
            <pc:docMk/>
            <pc:sldMk cId="154108299" sldId="267"/>
            <ac:spMk id="2" creationId="{00000000-0000-0000-0000-000000000000}"/>
          </ac:spMkLst>
        </pc:spChg>
        <pc:spChg chg="mod">
          <ac:chgData name="Leyre AZCONA" userId="7bf4cdf6-d7f9-42a2-a40d-30fc4835e4bc" providerId="ADAL" clId="{04EEECDE-F621-40EB-A6CF-000F51436C79}" dt="2023-08-18T10:01:38.942" v="13"/>
          <ac:spMkLst>
            <pc:docMk/>
            <pc:sldMk cId="154108299" sldId="267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65"/>
            <a:ext cx="18286435" cy="1024862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613587" y="759262"/>
            <a:ext cx="7675245" cy="7297420"/>
          </a:xfrm>
          <a:custGeom>
            <a:avLst/>
            <a:gdLst/>
            <a:ahLst/>
            <a:cxnLst/>
            <a:rect l="l" t="t" r="r" b="b"/>
            <a:pathLst>
              <a:path w="7675244" h="7297420">
                <a:moveTo>
                  <a:pt x="7675066" y="7297340"/>
                </a:moveTo>
                <a:lnTo>
                  <a:pt x="0" y="7297340"/>
                </a:lnTo>
                <a:lnTo>
                  <a:pt x="0" y="0"/>
                </a:lnTo>
                <a:lnTo>
                  <a:pt x="7675066" y="0"/>
                </a:lnTo>
                <a:lnTo>
                  <a:pt x="7675066" y="72973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38124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42219" y="865010"/>
            <a:ext cx="10403560" cy="1302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01843" y="3134211"/>
            <a:ext cx="15884313" cy="308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55007" y="3565315"/>
            <a:ext cx="7192009" cy="1425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9400" marR="5080" indent="-1537335" algn="ctr" rtl="0">
              <a:lnSpc>
                <a:spcPct val="117400"/>
              </a:lnSpc>
              <a:spcBef>
                <a:spcPts val="100"/>
              </a:spcBef>
            </a:pPr>
            <a:r>
              <a:rPr lang="fr-FR" sz="4100" b="1" i="0" u="none" spc="75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lang="fr-FR" sz="4100" b="1" i="0" u="none" spc="-66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1</a:t>
            </a:r>
            <a:r>
              <a:rPr lang="fr-FR" sz="4100" b="1" i="0" u="none" spc="-18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e</a:t>
            </a:r>
            <a:r>
              <a:rPr lang="fr-FR" sz="4100" b="1" i="0" u="none" spc="-43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r</a:t>
            </a:r>
            <a:r>
              <a:rPr lang="fr-FR" sz="4100" b="1" i="0" u="none" spc="75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lang="fr-FR" sz="4100" b="1" i="0" u="none" spc="12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P</a:t>
            </a:r>
            <a:r>
              <a:rPr lang="fr-FR" sz="4100" b="1" i="0" u="none" spc="3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R</a:t>
            </a:r>
            <a:r>
              <a:rPr lang="fr-FR" sz="4100" b="1" i="0" u="none" spc="8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I</a:t>
            </a:r>
            <a:r>
              <a:rPr lang="fr-FR" sz="4100" b="1" i="0" u="none" spc="33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X</a:t>
            </a:r>
            <a:r>
              <a:rPr lang="fr-FR" sz="4100" b="1" i="0" u="none" spc="75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lang="fr-FR" sz="4100" b="1" i="0" u="none" spc="5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BIOSANTÉ </a:t>
            </a:r>
            <a:r>
              <a:rPr lang="fr-FR" sz="4100" b="1" i="0" u="none" spc="8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E</a:t>
            </a:r>
            <a:r>
              <a:rPr lang="fr-FR" sz="4100" b="1" i="0" u="none" spc="-55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U</a:t>
            </a:r>
            <a:r>
              <a:rPr lang="fr-FR" sz="4100" b="1" i="0" u="none" spc="3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R</a:t>
            </a:r>
            <a:r>
              <a:rPr lang="fr-FR" sz="4100" b="1" i="0" u="none" spc="265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O</a:t>
            </a:r>
            <a:r>
              <a:rPr lang="fr-FR" sz="4100" b="1" i="0" u="none" spc="3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R</a:t>
            </a:r>
            <a:r>
              <a:rPr lang="fr-FR" sz="4100" b="1" i="0" u="none" spc="8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É</a:t>
            </a:r>
            <a:r>
              <a:rPr lang="fr-FR" sz="4100" b="1" i="0" u="none" spc="295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G</a:t>
            </a:r>
            <a:r>
              <a:rPr lang="fr-FR" sz="4100" b="1" i="0" u="none" spc="-25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I</a:t>
            </a:r>
            <a:r>
              <a:rPr lang="fr-FR" sz="4100" b="1" i="0" u="none" spc="265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O</a:t>
            </a:r>
            <a:r>
              <a:rPr lang="fr-FR" sz="4100" b="1" i="0" u="none" spc="65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N</a:t>
            </a:r>
            <a:r>
              <a:rPr lang="fr-FR" sz="4100" b="1" i="0" u="none" spc="26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A</a:t>
            </a:r>
            <a:r>
              <a:rPr lang="fr-FR" sz="4100" b="1" i="0" u="none" spc="-14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L </a:t>
            </a:r>
            <a:r>
              <a:rPr lang="fr-FR" sz="4100" b="1" i="0" u="none" spc="50" baseline="0" dirty="0">
                <a:solidFill>
                  <a:srgbClr val="36ABBC"/>
                </a:solidFill>
                <a:latin typeface="Trebuchet MS"/>
                <a:ea typeface="Trebuchet MS"/>
                <a:cs typeface="Trebuchet MS"/>
              </a:rPr>
              <a:t>2023</a:t>
            </a:r>
            <a:endParaRPr sz="41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74588" y="3426649"/>
            <a:ext cx="5536780" cy="533895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028700" y="2722378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1253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56538" y="4072889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56538" y="5866015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56538" y="7659141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28700" y="4485264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12538A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28700" y="6271573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2B91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28700" y="8052432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2B91D5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213261" y="3492315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86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213261" y="5206091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3DD9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213261" y="6979365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37C8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2682106" y="4865445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25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2682106" y="6658571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25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682106" y="8451684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66"/>
                </a:moveTo>
                <a:lnTo>
                  <a:pt x="415264" y="266"/>
                </a:lnTo>
                <a:lnTo>
                  <a:pt x="91084" y="0"/>
                </a:lnTo>
                <a:lnTo>
                  <a:pt x="7048" y="266"/>
                </a:lnTo>
                <a:lnTo>
                  <a:pt x="0" y="266"/>
                </a:lnTo>
                <a:lnTo>
                  <a:pt x="0" y="12433"/>
                </a:lnTo>
                <a:lnTo>
                  <a:pt x="4123525" y="12433"/>
                </a:lnTo>
                <a:lnTo>
                  <a:pt x="4455109" y="12700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66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10832299" y="7045534"/>
            <a:ext cx="504190" cy="695960"/>
            <a:chOff x="10832299" y="7045534"/>
            <a:chExt cx="504190" cy="695960"/>
          </a:xfrm>
        </p:grpSpPr>
        <p:sp>
          <p:nvSpPr>
            <p:cNvPr id="17" name="object 17"/>
            <p:cNvSpPr/>
            <p:nvPr/>
          </p:nvSpPr>
          <p:spPr>
            <a:xfrm>
              <a:off x="10841333" y="7147297"/>
              <a:ext cx="388620" cy="560070"/>
            </a:xfrm>
            <a:custGeom>
              <a:avLst/>
              <a:gdLst/>
              <a:ahLst/>
              <a:cxnLst/>
              <a:rect l="l" t="t" r="r" b="b"/>
              <a:pathLst>
                <a:path w="388620" h="560070">
                  <a:moveTo>
                    <a:pt x="316275" y="559730"/>
                  </a:moveTo>
                  <a:lnTo>
                    <a:pt x="71967" y="559730"/>
                  </a:lnTo>
                  <a:lnTo>
                    <a:pt x="43953" y="554094"/>
                  </a:lnTo>
                  <a:lnTo>
                    <a:pt x="21078" y="538723"/>
                  </a:lnTo>
                  <a:lnTo>
                    <a:pt x="5655" y="515924"/>
                  </a:lnTo>
                  <a:lnTo>
                    <a:pt x="0" y="488005"/>
                  </a:lnTo>
                  <a:lnTo>
                    <a:pt x="0" y="71715"/>
                  </a:lnTo>
                  <a:lnTo>
                    <a:pt x="5655" y="43801"/>
                  </a:lnTo>
                  <a:lnTo>
                    <a:pt x="21078" y="21005"/>
                  </a:lnTo>
                  <a:lnTo>
                    <a:pt x="43953" y="5636"/>
                  </a:lnTo>
                  <a:lnTo>
                    <a:pt x="71967" y="0"/>
                  </a:lnTo>
                  <a:lnTo>
                    <a:pt x="316275" y="0"/>
                  </a:lnTo>
                  <a:lnTo>
                    <a:pt x="344289" y="5636"/>
                  </a:lnTo>
                  <a:lnTo>
                    <a:pt x="367164" y="21005"/>
                  </a:lnTo>
                  <a:lnTo>
                    <a:pt x="382587" y="43801"/>
                  </a:lnTo>
                  <a:lnTo>
                    <a:pt x="388242" y="71715"/>
                  </a:lnTo>
                  <a:lnTo>
                    <a:pt x="388242" y="488005"/>
                  </a:lnTo>
                  <a:lnTo>
                    <a:pt x="382587" y="515924"/>
                  </a:lnTo>
                  <a:lnTo>
                    <a:pt x="367164" y="538723"/>
                  </a:lnTo>
                  <a:lnTo>
                    <a:pt x="344289" y="554094"/>
                  </a:lnTo>
                  <a:lnTo>
                    <a:pt x="316275" y="5597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0841333" y="7147296"/>
              <a:ext cx="388620" cy="560070"/>
            </a:xfrm>
            <a:custGeom>
              <a:avLst/>
              <a:gdLst/>
              <a:ahLst/>
              <a:cxnLst/>
              <a:rect l="l" t="t" r="r" b="b"/>
              <a:pathLst>
                <a:path w="388620" h="560070">
                  <a:moveTo>
                    <a:pt x="71967" y="559730"/>
                  </a:moveTo>
                  <a:lnTo>
                    <a:pt x="43953" y="554094"/>
                  </a:lnTo>
                  <a:lnTo>
                    <a:pt x="21078" y="538723"/>
                  </a:lnTo>
                  <a:lnTo>
                    <a:pt x="5655" y="515924"/>
                  </a:lnTo>
                  <a:lnTo>
                    <a:pt x="0" y="488005"/>
                  </a:lnTo>
                  <a:lnTo>
                    <a:pt x="0" y="71715"/>
                  </a:lnTo>
                  <a:lnTo>
                    <a:pt x="5655" y="43801"/>
                  </a:lnTo>
                  <a:lnTo>
                    <a:pt x="21078" y="21005"/>
                  </a:lnTo>
                  <a:lnTo>
                    <a:pt x="43953" y="5636"/>
                  </a:lnTo>
                  <a:lnTo>
                    <a:pt x="71967" y="0"/>
                  </a:lnTo>
                  <a:lnTo>
                    <a:pt x="316275" y="0"/>
                  </a:lnTo>
                  <a:lnTo>
                    <a:pt x="344289" y="5636"/>
                  </a:lnTo>
                  <a:lnTo>
                    <a:pt x="367164" y="21005"/>
                  </a:lnTo>
                  <a:lnTo>
                    <a:pt x="382587" y="43801"/>
                  </a:lnTo>
                  <a:lnTo>
                    <a:pt x="388242" y="71715"/>
                  </a:lnTo>
                  <a:lnTo>
                    <a:pt x="388242" y="488005"/>
                  </a:lnTo>
                  <a:lnTo>
                    <a:pt x="382587" y="515924"/>
                  </a:lnTo>
                  <a:lnTo>
                    <a:pt x="367164" y="538723"/>
                  </a:lnTo>
                  <a:lnTo>
                    <a:pt x="344289" y="554094"/>
                  </a:lnTo>
                  <a:lnTo>
                    <a:pt x="316275" y="559730"/>
                  </a:lnTo>
                  <a:lnTo>
                    <a:pt x="71967" y="559730"/>
                  </a:lnTo>
                  <a:close/>
                </a:path>
              </a:pathLst>
            </a:custGeom>
            <a:ln w="18068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876731" y="7191197"/>
              <a:ext cx="317500" cy="472440"/>
            </a:xfrm>
            <a:custGeom>
              <a:avLst/>
              <a:gdLst/>
              <a:ahLst/>
              <a:cxnLst/>
              <a:rect l="l" t="t" r="r" b="b"/>
              <a:pathLst>
                <a:path w="317500" h="472440">
                  <a:moveTo>
                    <a:pt x="258599" y="471929"/>
                  </a:moveTo>
                  <a:lnTo>
                    <a:pt x="58846" y="471929"/>
                  </a:lnTo>
                  <a:lnTo>
                    <a:pt x="35939" y="467178"/>
                  </a:lnTo>
                  <a:lnTo>
                    <a:pt x="17234" y="454219"/>
                  </a:lnTo>
                  <a:lnTo>
                    <a:pt x="4624" y="434999"/>
                  </a:lnTo>
                  <a:lnTo>
                    <a:pt x="0" y="411460"/>
                  </a:lnTo>
                  <a:lnTo>
                    <a:pt x="0" y="60468"/>
                  </a:lnTo>
                  <a:lnTo>
                    <a:pt x="4624" y="36930"/>
                  </a:lnTo>
                  <a:lnTo>
                    <a:pt x="17234" y="17710"/>
                  </a:lnTo>
                  <a:lnTo>
                    <a:pt x="35939" y="4751"/>
                  </a:lnTo>
                  <a:lnTo>
                    <a:pt x="58846" y="0"/>
                  </a:lnTo>
                  <a:lnTo>
                    <a:pt x="258599" y="0"/>
                  </a:lnTo>
                  <a:lnTo>
                    <a:pt x="281500" y="4751"/>
                  </a:lnTo>
                  <a:lnTo>
                    <a:pt x="300202" y="17710"/>
                  </a:lnTo>
                  <a:lnTo>
                    <a:pt x="312811" y="36930"/>
                  </a:lnTo>
                  <a:lnTo>
                    <a:pt x="317435" y="60468"/>
                  </a:lnTo>
                  <a:lnTo>
                    <a:pt x="317435" y="411460"/>
                  </a:lnTo>
                  <a:lnTo>
                    <a:pt x="312811" y="434999"/>
                  </a:lnTo>
                  <a:lnTo>
                    <a:pt x="300202" y="454219"/>
                  </a:lnTo>
                  <a:lnTo>
                    <a:pt x="281500" y="467178"/>
                  </a:lnTo>
                  <a:lnTo>
                    <a:pt x="258599" y="47192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876731" y="7191197"/>
              <a:ext cx="317500" cy="472440"/>
            </a:xfrm>
            <a:custGeom>
              <a:avLst/>
              <a:gdLst/>
              <a:ahLst/>
              <a:cxnLst/>
              <a:rect l="l" t="t" r="r" b="b"/>
              <a:pathLst>
                <a:path w="317500" h="472440">
                  <a:moveTo>
                    <a:pt x="58846" y="471929"/>
                  </a:moveTo>
                  <a:lnTo>
                    <a:pt x="35939" y="467178"/>
                  </a:lnTo>
                  <a:lnTo>
                    <a:pt x="17234" y="454219"/>
                  </a:lnTo>
                  <a:lnTo>
                    <a:pt x="4624" y="434999"/>
                  </a:lnTo>
                  <a:lnTo>
                    <a:pt x="0" y="411460"/>
                  </a:lnTo>
                  <a:lnTo>
                    <a:pt x="0" y="60468"/>
                  </a:lnTo>
                  <a:lnTo>
                    <a:pt x="4624" y="36930"/>
                  </a:lnTo>
                  <a:lnTo>
                    <a:pt x="17234" y="17710"/>
                  </a:lnTo>
                  <a:lnTo>
                    <a:pt x="35939" y="4751"/>
                  </a:lnTo>
                  <a:lnTo>
                    <a:pt x="58846" y="0"/>
                  </a:lnTo>
                  <a:lnTo>
                    <a:pt x="258599" y="0"/>
                  </a:lnTo>
                  <a:lnTo>
                    <a:pt x="281500" y="4751"/>
                  </a:lnTo>
                  <a:lnTo>
                    <a:pt x="300202" y="17710"/>
                  </a:lnTo>
                  <a:lnTo>
                    <a:pt x="312811" y="36930"/>
                  </a:lnTo>
                  <a:lnTo>
                    <a:pt x="317435" y="60468"/>
                  </a:lnTo>
                  <a:lnTo>
                    <a:pt x="317435" y="411460"/>
                  </a:lnTo>
                  <a:lnTo>
                    <a:pt x="312811" y="434999"/>
                  </a:lnTo>
                  <a:lnTo>
                    <a:pt x="300202" y="454219"/>
                  </a:lnTo>
                  <a:lnTo>
                    <a:pt x="281500" y="467178"/>
                  </a:lnTo>
                  <a:lnTo>
                    <a:pt x="258599" y="471929"/>
                  </a:lnTo>
                  <a:lnTo>
                    <a:pt x="58846" y="471929"/>
                  </a:lnTo>
                  <a:close/>
                </a:path>
              </a:pathLst>
            </a:custGeom>
            <a:ln w="18068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13629" y="7045534"/>
              <a:ext cx="243651" cy="204296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0911272" y="7350683"/>
              <a:ext cx="248920" cy="204470"/>
            </a:xfrm>
            <a:custGeom>
              <a:avLst/>
              <a:gdLst/>
              <a:ahLst/>
              <a:cxnLst/>
              <a:rect l="l" t="t" r="r" b="b"/>
              <a:pathLst>
                <a:path w="248920" h="204470">
                  <a:moveTo>
                    <a:pt x="0" y="0"/>
                  </a:moveTo>
                  <a:lnTo>
                    <a:pt x="248364" y="0"/>
                  </a:lnTo>
                </a:path>
                <a:path w="248920" h="204470">
                  <a:moveTo>
                    <a:pt x="0" y="51042"/>
                  </a:moveTo>
                  <a:lnTo>
                    <a:pt x="248364" y="51042"/>
                  </a:lnTo>
                </a:path>
                <a:path w="248920" h="204470">
                  <a:moveTo>
                    <a:pt x="0" y="102075"/>
                  </a:moveTo>
                  <a:lnTo>
                    <a:pt x="248364" y="102075"/>
                  </a:lnTo>
                </a:path>
                <a:path w="248920" h="204470">
                  <a:moveTo>
                    <a:pt x="0" y="153118"/>
                  </a:moveTo>
                  <a:lnTo>
                    <a:pt x="248364" y="153118"/>
                  </a:lnTo>
                </a:path>
                <a:path w="248920" h="204470">
                  <a:moveTo>
                    <a:pt x="0" y="204151"/>
                  </a:moveTo>
                  <a:lnTo>
                    <a:pt x="248364" y="204151"/>
                  </a:lnTo>
                </a:path>
              </a:pathLst>
            </a:custGeom>
            <a:ln w="18057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1043943" y="7449530"/>
              <a:ext cx="283845" cy="282575"/>
            </a:xfrm>
            <a:custGeom>
              <a:avLst/>
              <a:gdLst/>
              <a:ahLst/>
              <a:cxnLst/>
              <a:rect l="l" t="t" r="r" b="b"/>
              <a:pathLst>
                <a:path w="283845" h="282575">
                  <a:moveTo>
                    <a:pt x="141694" y="282425"/>
                  </a:moveTo>
                  <a:lnTo>
                    <a:pt x="96908" y="275226"/>
                  </a:lnTo>
                  <a:lnTo>
                    <a:pt x="58011" y="255178"/>
                  </a:lnTo>
                  <a:lnTo>
                    <a:pt x="27338" y="224609"/>
                  </a:lnTo>
                  <a:lnTo>
                    <a:pt x="7223" y="185843"/>
                  </a:lnTo>
                  <a:lnTo>
                    <a:pt x="0" y="141207"/>
                  </a:lnTo>
                  <a:lnTo>
                    <a:pt x="7223" y="96576"/>
                  </a:lnTo>
                  <a:lnTo>
                    <a:pt x="27338" y="57814"/>
                  </a:lnTo>
                  <a:lnTo>
                    <a:pt x="58011" y="27246"/>
                  </a:lnTo>
                  <a:lnTo>
                    <a:pt x="96908" y="7199"/>
                  </a:lnTo>
                  <a:lnTo>
                    <a:pt x="141694" y="0"/>
                  </a:lnTo>
                  <a:lnTo>
                    <a:pt x="186476" y="7199"/>
                  </a:lnTo>
                  <a:lnTo>
                    <a:pt x="225370" y="27246"/>
                  </a:lnTo>
                  <a:lnTo>
                    <a:pt x="256041" y="57814"/>
                  </a:lnTo>
                  <a:lnTo>
                    <a:pt x="276156" y="96576"/>
                  </a:lnTo>
                  <a:lnTo>
                    <a:pt x="283379" y="141207"/>
                  </a:lnTo>
                  <a:lnTo>
                    <a:pt x="276156" y="185843"/>
                  </a:lnTo>
                  <a:lnTo>
                    <a:pt x="256041" y="224609"/>
                  </a:lnTo>
                  <a:lnTo>
                    <a:pt x="225370" y="255178"/>
                  </a:lnTo>
                  <a:lnTo>
                    <a:pt x="186476" y="275226"/>
                  </a:lnTo>
                  <a:lnTo>
                    <a:pt x="141694" y="2824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043943" y="7449529"/>
              <a:ext cx="283845" cy="282575"/>
            </a:xfrm>
            <a:custGeom>
              <a:avLst/>
              <a:gdLst/>
              <a:ahLst/>
              <a:cxnLst/>
              <a:rect l="l" t="t" r="r" b="b"/>
              <a:pathLst>
                <a:path w="283845" h="282575">
                  <a:moveTo>
                    <a:pt x="283379" y="141207"/>
                  </a:moveTo>
                  <a:lnTo>
                    <a:pt x="276156" y="185843"/>
                  </a:lnTo>
                  <a:lnTo>
                    <a:pt x="256041" y="224609"/>
                  </a:lnTo>
                  <a:lnTo>
                    <a:pt x="225370" y="255178"/>
                  </a:lnTo>
                  <a:lnTo>
                    <a:pt x="186476" y="275226"/>
                  </a:lnTo>
                  <a:lnTo>
                    <a:pt x="141694" y="282425"/>
                  </a:lnTo>
                  <a:lnTo>
                    <a:pt x="96908" y="275226"/>
                  </a:lnTo>
                  <a:lnTo>
                    <a:pt x="58011" y="255178"/>
                  </a:lnTo>
                  <a:lnTo>
                    <a:pt x="27338" y="224609"/>
                  </a:lnTo>
                  <a:lnTo>
                    <a:pt x="7223" y="185843"/>
                  </a:lnTo>
                  <a:lnTo>
                    <a:pt x="0" y="141207"/>
                  </a:lnTo>
                  <a:lnTo>
                    <a:pt x="7223" y="96576"/>
                  </a:lnTo>
                  <a:lnTo>
                    <a:pt x="27338" y="57814"/>
                  </a:lnTo>
                  <a:lnTo>
                    <a:pt x="58011" y="27246"/>
                  </a:lnTo>
                  <a:lnTo>
                    <a:pt x="96908" y="7199"/>
                  </a:lnTo>
                  <a:lnTo>
                    <a:pt x="141694" y="0"/>
                  </a:lnTo>
                  <a:lnTo>
                    <a:pt x="186476" y="7199"/>
                  </a:lnTo>
                  <a:lnTo>
                    <a:pt x="225370" y="27246"/>
                  </a:lnTo>
                  <a:lnTo>
                    <a:pt x="256041" y="57814"/>
                  </a:lnTo>
                  <a:lnTo>
                    <a:pt x="276156" y="96576"/>
                  </a:lnTo>
                  <a:lnTo>
                    <a:pt x="283379" y="141207"/>
                  </a:lnTo>
                  <a:close/>
                </a:path>
              </a:pathLst>
            </a:custGeom>
            <a:ln w="18057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85060" y="7490477"/>
              <a:ext cx="201146" cy="200529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11220129" y="5272425"/>
            <a:ext cx="522605" cy="551180"/>
            <a:chOff x="11220129" y="5272425"/>
            <a:chExt cx="522605" cy="551180"/>
          </a:xfrm>
        </p:grpSpPr>
        <p:sp>
          <p:nvSpPr>
            <p:cNvPr id="27" name="object 27"/>
            <p:cNvSpPr/>
            <p:nvPr/>
          </p:nvSpPr>
          <p:spPr>
            <a:xfrm>
              <a:off x="11227222" y="5279519"/>
              <a:ext cx="508000" cy="537210"/>
            </a:xfrm>
            <a:custGeom>
              <a:avLst/>
              <a:gdLst/>
              <a:ahLst/>
              <a:cxnLst/>
              <a:rect l="l" t="t" r="r" b="b"/>
              <a:pathLst>
                <a:path w="508000" h="537210">
                  <a:moveTo>
                    <a:pt x="254084" y="536955"/>
                  </a:moveTo>
                  <a:lnTo>
                    <a:pt x="87701" y="396370"/>
                  </a:lnTo>
                  <a:lnTo>
                    <a:pt x="15588" y="253769"/>
                  </a:lnTo>
                  <a:lnTo>
                    <a:pt x="0" y="143224"/>
                  </a:lnTo>
                  <a:lnTo>
                    <a:pt x="3191" y="98804"/>
                  </a:lnTo>
                  <a:lnTo>
                    <a:pt x="73888" y="53487"/>
                  </a:lnTo>
                  <a:lnTo>
                    <a:pt x="156633" y="22842"/>
                  </a:lnTo>
                  <a:lnTo>
                    <a:pt x="225381" y="5478"/>
                  </a:lnTo>
                  <a:lnTo>
                    <a:pt x="254084" y="0"/>
                  </a:lnTo>
                  <a:lnTo>
                    <a:pt x="282756" y="5478"/>
                  </a:lnTo>
                  <a:lnTo>
                    <a:pt x="351432" y="22842"/>
                  </a:lnTo>
                  <a:lnTo>
                    <a:pt x="434107" y="53487"/>
                  </a:lnTo>
                  <a:lnTo>
                    <a:pt x="504772" y="98804"/>
                  </a:lnTo>
                  <a:lnTo>
                    <a:pt x="507997" y="143224"/>
                  </a:lnTo>
                  <a:lnTo>
                    <a:pt x="492481" y="253769"/>
                  </a:lnTo>
                  <a:lnTo>
                    <a:pt x="420439" y="396370"/>
                  </a:lnTo>
                  <a:lnTo>
                    <a:pt x="254084" y="5369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1227222" y="5279519"/>
              <a:ext cx="508000" cy="537210"/>
            </a:xfrm>
            <a:custGeom>
              <a:avLst/>
              <a:gdLst/>
              <a:ahLst/>
              <a:cxnLst/>
              <a:rect l="l" t="t" r="r" b="b"/>
              <a:pathLst>
                <a:path w="508000" h="537210">
                  <a:moveTo>
                    <a:pt x="504772" y="98804"/>
                  </a:moveTo>
                  <a:lnTo>
                    <a:pt x="434107" y="53487"/>
                  </a:lnTo>
                  <a:lnTo>
                    <a:pt x="351432" y="22842"/>
                  </a:lnTo>
                  <a:lnTo>
                    <a:pt x="282756" y="5478"/>
                  </a:lnTo>
                  <a:lnTo>
                    <a:pt x="254084" y="0"/>
                  </a:lnTo>
                  <a:lnTo>
                    <a:pt x="225381" y="5478"/>
                  </a:lnTo>
                  <a:lnTo>
                    <a:pt x="156633" y="22842"/>
                  </a:lnTo>
                  <a:lnTo>
                    <a:pt x="73888" y="53487"/>
                  </a:lnTo>
                  <a:lnTo>
                    <a:pt x="3191" y="98804"/>
                  </a:lnTo>
                  <a:lnTo>
                    <a:pt x="0" y="143224"/>
                  </a:lnTo>
                  <a:lnTo>
                    <a:pt x="15588" y="253769"/>
                  </a:lnTo>
                  <a:lnTo>
                    <a:pt x="87701" y="396370"/>
                  </a:lnTo>
                  <a:lnTo>
                    <a:pt x="254084" y="536955"/>
                  </a:lnTo>
                  <a:lnTo>
                    <a:pt x="420439" y="396370"/>
                  </a:lnTo>
                  <a:lnTo>
                    <a:pt x="492481" y="253769"/>
                  </a:lnTo>
                  <a:lnTo>
                    <a:pt x="507997" y="143224"/>
                  </a:lnTo>
                  <a:lnTo>
                    <a:pt x="504772" y="98804"/>
                  </a:lnTo>
                  <a:close/>
                </a:path>
              </a:pathLst>
            </a:custGeom>
            <a:ln w="14186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1255131" y="5309013"/>
              <a:ext cx="452755" cy="478155"/>
            </a:xfrm>
            <a:custGeom>
              <a:avLst/>
              <a:gdLst/>
              <a:ahLst/>
              <a:cxnLst/>
              <a:rect l="l" t="t" r="r" b="b"/>
              <a:pathLst>
                <a:path w="452754" h="478154">
                  <a:moveTo>
                    <a:pt x="226167" y="477959"/>
                  </a:moveTo>
                  <a:lnTo>
                    <a:pt x="78062" y="352823"/>
                  </a:lnTo>
                  <a:lnTo>
                    <a:pt x="13873" y="225891"/>
                  </a:lnTo>
                  <a:lnTo>
                    <a:pt x="0" y="127490"/>
                  </a:lnTo>
                  <a:lnTo>
                    <a:pt x="2842" y="87950"/>
                  </a:lnTo>
                  <a:lnTo>
                    <a:pt x="65769" y="47613"/>
                  </a:lnTo>
                  <a:lnTo>
                    <a:pt x="139422" y="20335"/>
                  </a:lnTo>
                  <a:lnTo>
                    <a:pt x="200617" y="4877"/>
                  </a:lnTo>
                  <a:lnTo>
                    <a:pt x="226167" y="0"/>
                  </a:lnTo>
                  <a:lnTo>
                    <a:pt x="251688" y="4877"/>
                  </a:lnTo>
                  <a:lnTo>
                    <a:pt x="312820" y="20335"/>
                  </a:lnTo>
                  <a:lnTo>
                    <a:pt x="386411" y="47613"/>
                  </a:lnTo>
                  <a:lnTo>
                    <a:pt x="449310" y="87950"/>
                  </a:lnTo>
                  <a:lnTo>
                    <a:pt x="452181" y="127490"/>
                  </a:lnTo>
                  <a:lnTo>
                    <a:pt x="438369" y="225891"/>
                  </a:lnTo>
                  <a:lnTo>
                    <a:pt x="374243" y="352823"/>
                  </a:lnTo>
                  <a:lnTo>
                    <a:pt x="226167" y="4779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1255131" y="5309013"/>
              <a:ext cx="452755" cy="478155"/>
            </a:xfrm>
            <a:custGeom>
              <a:avLst/>
              <a:gdLst/>
              <a:ahLst/>
              <a:cxnLst/>
              <a:rect l="l" t="t" r="r" b="b"/>
              <a:pathLst>
                <a:path w="452754" h="478154">
                  <a:moveTo>
                    <a:pt x="449310" y="87950"/>
                  </a:moveTo>
                  <a:lnTo>
                    <a:pt x="386411" y="47613"/>
                  </a:lnTo>
                  <a:lnTo>
                    <a:pt x="312820" y="20335"/>
                  </a:lnTo>
                  <a:lnTo>
                    <a:pt x="251688" y="4877"/>
                  </a:lnTo>
                  <a:lnTo>
                    <a:pt x="226167" y="0"/>
                  </a:lnTo>
                  <a:lnTo>
                    <a:pt x="200617" y="4877"/>
                  </a:lnTo>
                  <a:lnTo>
                    <a:pt x="139422" y="20335"/>
                  </a:lnTo>
                  <a:lnTo>
                    <a:pt x="65769" y="47613"/>
                  </a:lnTo>
                  <a:lnTo>
                    <a:pt x="2842" y="87950"/>
                  </a:lnTo>
                  <a:lnTo>
                    <a:pt x="0" y="127490"/>
                  </a:lnTo>
                  <a:lnTo>
                    <a:pt x="13873" y="225891"/>
                  </a:lnTo>
                  <a:lnTo>
                    <a:pt x="78062" y="352823"/>
                  </a:lnTo>
                  <a:lnTo>
                    <a:pt x="226167" y="477959"/>
                  </a:lnTo>
                  <a:lnTo>
                    <a:pt x="374243" y="352823"/>
                  </a:lnTo>
                  <a:lnTo>
                    <a:pt x="438369" y="225891"/>
                  </a:lnTo>
                  <a:lnTo>
                    <a:pt x="452181" y="127490"/>
                  </a:lnTo>
                  <a:lnTo>
                    <a:pt x="449310" y="87950"/>
                  </a:lnTo>
                  <a:close/>
                </a:path>
              </a:pathLst>
            </a:custGeom>
            <a:ln w="14186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1346828" y="5381312"/>
              <a:ext cx="269240" cy="269875"/>
            </a:xfrm>
            <a:custGeom>
              <a:avLst/>
              <a:gdLst/>
              <a:ahLst/>
              <a:cxnLst/>
              <a:rect l="l" t="t" r="r" b="b"/>
              <a:pathLst>
                <a:path w="269240" h="269875">
                  <a:moveTo>
                    <a:pt x="134391" y="269560"/>
                  </a:moveTo>
                  <a:lnTo>
                    <a:pt x="91914" y="262688"/>
                  </a:lnTo>
                  <a:lnTo>
                    <a:pt x="55022" y="243554"/>
                  </a:lnTo>
                  <a:lnTo>
                    <a:pt x="25930" y="214378"/>
                  </a:lnTo>
                  <a:lnTo>
                    <a:pt x="6851" y="177378"/>
                  </a:lnTo>
                  <a:lnTo>
                    <a:pt x="0" y="134776"/>
                  </a:lnTo>
                  <a:lnTo>
                    <a:pt x="6851" y="92177"/>
                  </a:lnTo>
                  <a:lnTo>
                    <a:pt x="25930" y="55180"/>
                  </a:lnTo>
                  <a:lnTo>
                    <a:pt x="55022" y="26004"/>
                  </a:lnTo>
                  <a:lnTo>
                    <a:pt x="91914" y="6871"/>
                  </a:lnTo>
                  <a:lnTo>
                    <a:pt x="134391" y="0"/>
                  </a:lnTo>
                  <a:lnTo>
                    <a:pt x="176873" y="6871"/>
                  </a:lnTo>
                  <a:lnTo>
                    <a:pt x="213767" y="26004"/>
                  </a:lnTo>
                  <a:lnTo>
                    <a:pt x="242860" y="55180"/>
                  </a:lnTo>
                  <a:lnTo>
                    <a:pt x="261940" y="92177"/>
                  </a:lnTo>
                  <a:lnTo>
                    <a:pt x="268791" y="134776"/>
                  </a:lnTo>
                  <a:lnTo>
                    <a:pt x="261940" y="177378"/>
                  </a:lnTo>
                  <a:lnTo>
                    <a:pt x="242860" y="214378"/>
                  </a:lnTo>
                  <a:lnTo>
                    <a:pt x="213767" y="243554"/>
                  </a:lnTo>
                  <a:lnTo>
                    <a:pt x="176873" y="262688"/>
                  </a:lnTo>
                  <a:lnTo>
                    <a:pt x="134391" y="2695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346828" y="5381312"/>
              <a:ext cx="269240" cy="269875"/>
            </a:xfrm>
            <a:custGeom>
              <a:avLst/>
              <a:gdLst/>
              <a:ahLst/>
              <a:cxnLst/>
              <a:rect l="l" t="t" r="r" b="b"/>
              <a:pathLst>
                <a:path w="269240" h="269875">
                  <a:moveTo>
                    <a:pt x="268791" y="134776"/>
                  </a:moveTo>
                  <a:lnTo>
                    <a:pt x="261940" y="177378"/>
                  </a:lnTo>
                  <a:lnTo>
                    <a:pt x="242860" y="214378"/>
                  </a:lnTo>
                  <a:lnTo>
                    <a:pt x="213767" y="243554"/>
                  </a:lnTo>
                  <a:lnTo>
                    <a:pt x="176873" y="262688"/>
                  </a:lnTo>
                  <a:lnTo>
                    <a:pt x="134391" y="269560"/>
                  </a:lnTo>
                  <a:lnTo>
                    <a:pt x="91914" y="262688"/>
                  </a:lnTo>
                  <a:lnTo>
                    <a:pt x="55022" y="243554"/>
                  </a:lnTo>
                  <a:lnTo>
                    <a:pt x="25930" y="214378"/>
                  </a:lnTo>
                  <a:lnTo>
                    <a:pt x="6851" y="177378"/>
                  </a:lnTo>
                  <a:lnTo>
                    <a:pt x="0" y="134776"/>
                  </a:lnTo>
                  <a:lnTo>
                    <a:pt x="6851" y="92177"/>
                  </a:lnTo>
                  <a:lnTo>
                    <a:pt x="25930" y="55180"/>
                  </a:lnTo>
                  <a:lnTo>
                    <a:pt x="55022" y="26004"/>
                  </a:lnTo>
                  <a:lnTo>
                    <a:pt x="91914" y="6871"/>
                  </a:lnTo>
                  <a:lnTo>
                    <a:pt x="134391" y="0"/>
                  </a:lnTo>
                  <a:lnTo>
                    <a:pt x="176873" y="6871"/>
                  </a:lnTo>
                  <a:lnTo>
                    <a:pt x="213767" y="26004"/>
                  </a:lnTo>
                  <a:lnTo>
                    <a:pt x="242860" y="55180"/>
                  </a:lnTo>
                  <a:lnTo>
                    <a:pt x="261940" y="92177"/>
                  </a:lnTo>
                  <a:lnTo>
                    <a:pt x="268791" y="134776"/>
                  </a:lnTo>
                  <a:close/>
                </a:path>
              </a:pathLst>
            </a:custGeom>
            <a:ln w="14187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61467" y="5396014"/>
              <a:ext cx="239512" cy="240156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1284403" y="5421636"/>
              <a:ext cx="93980" cy="248920"/>
            </a:xfrm>
            <a:custGeom>
              <a:avLst/>
              <a:gdLst/>
              <a:ahLst/>
              <a:cxnLst/>
              <a:rect l="l" t="t" r="r" b="b"/>
              <a:pathLst>
                <a:path w="93979" h="248920">
                  <a:moveTo>
                    <a:pt x="0" y="0"/>
                  </a:moveTo>
                  <a:lnTo>
                    <a:pt x="515" y="23859"/>
                  </a:lnTo>
                  <a:lnTo>
                    <a:pt x="9189" y="84317"/>
                  </a:lnTo>
                  <a:lnTo>
                    <a:pt x="36711" y="164692"/>
                  </a:lnTo>
                  <a:lnTo>
                    <a:pt x="93771" y="248303"/>
                  </a:lnTo>
                </a:path>
              </a:pathLst>
            </a:custGeom>
            <a:ln w="1417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9952456" y="3653588"/>
            <a:ext cx="565150" cy="486409"/>
            <a:chOff x="9952456" y="3653588"/>
            <a:chExt cx="565150" cy="486409"/>
          </a:xfrm>
        </p:grpSpPr>
        <p:sp>
          <p:nvSpPr>
            <p:cNvPr id="36" name="object 36"/>
            <p:cNvSpPr/>
            <p:nvPr/>
          </p:nvSpPr>
          <p:spPr>
            <a:xfrm>
              <a:off x="9959806" y="3660937"/>
              <a:ext cx="550545" cy="471170"/>
            </a:xfrm>
            <a:custGeom>
              <a:avLst/>
              <a:gdLst/>
              <a:ahLst/>
              <a:cxnLst/>
              <a:rect l="l" t="t" r="r" b="b"/>
              <a:pathLst>
                <a:path w="550545" h="471170">
                  <a:moveTo>
                    <a:pt x="275067" y="471173"/>
                  </a:moveTo>
                  <a:lnTo>
                    <a:pt x="182155" y="392637"/>
                  </a:lnTo>
                  <a:lnTo>
                    <a:pt x="106722" y="327874"/>
                  </a:lnTo>
                  <a:lnTo>
                    <a:pt x="48156" y="275811"/>
                  </a:lnTo>
                  <a:lnTo>
                    <a:pt x="21066" y="242023"/>
                  </a:lnTo>
                  <a:lnTo>
                    <a:pt x="5081" y="203216"/>
                  </a:lnTo>
                  <a:lnTo>
                    <a:pt x="0" y="161792"/>
                  </a:lnTo>
                  <a:lnTo>
                    <a:pt x="5620" y="120157"/>
                  </a:lnTo>
                  <a:lnTo>
                    <a:pt x="21739" y="80713"/>
                  </a:lnTo>
                  <a:lnTo>
                    <a:pt x="48156" y="45866"/>
                  </a:lnTo>
                  <a:lnTo>
                    <a:pt x="89732" y="15532"/>
                  </a:lnTo>
                  <a:lnTo>
                    <a:pt x="136896" y="244"/>
                  </a:lnTo>
                  <a:lnTo>
                    <a:pt x="185963" y="0"/>
                  </a:lnTo>
                  <a:lnTo>
                    <a:pt x="233249" y="14798"/>
                  </a:lnTo>
                  <a:lnTo>
                    <a:pt x="275067" y="44639"/>
                  </a:lnTo>
                  <a:lnTo>
                    <a:pt x="316881" y="14798"/>
                  </a:lnTo>
                  <a:lnTo>
                    <a:pt x="364162" y="0"/>
                  </a:lnTo>
                  <a:lnTo>
                    <a:pt x="413227" y="244"/>
                  </a:lnTo>
                  <a:lnTo>
                    <a:pt x="460391" y="15532"/>
                  </a:lnTo>
                  <a:lnTo>
                    <a:pt x="501970" y="45866"/>
                  </a:lnTo>
                  <a:lnTo>
                    <a:pt x="528387" y="80713"/>
                  </a:lnTo>
                  <a:lnTo>
                    <a:pt x="544506" y="120157"/>
                  </a:lnTo>
                  <a:lnTo>
                    <a:pt x="550127" y="161792"/>
                  </a:lnTo>
                  <a:lnTo>
                    <a:pt x="545045" y="203216"/>
                  </a:lnTo>
                  <a:lnTo>
                    <a:pt x="529060" y="242023"/>
                  </a:lnTo>
                  <a:lnTo>
                    <a:pt x="501970" y="275811"/>
                  </a:lnTo>
                  <a:lnTo>
                    <a:pt x="443405" y="327874"/>
                  </a:lnTo>
                  <a:lnTo>
                    <a:pt x="367975" y="392637"/>
                  </a:lnTo>
                  <a:lnTo>
                    <a:pt x="302817" y="447827"/>
                  </a:lnTo>
                  <a:lnTo>
                    <a:pt x="275067" y="4711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9959806" y="3660938"/>
              <a:ext cx="550545" cy="471170"/>
            </a:xfrm>
            <a:custGeom>
              <a:avLst/>
              <a:gdLst/>
              <a:ahLst/>
              <a:cxnLst/>
              <a:rect l="l" t="t" r="r" b="b"/>
              <a:pathLst>
                <a:path w="550545" h="471170">
                  <a:moveTo>
                    <a:pt x="275067" y="471173"/>
                  </a:moveTo>
                  <a:lnTo>
                    <a:pt x="182155" y="392637"/>
                  </a:lnTo>
                  <a:lnTo>
                    <a:pt x="106723" y="327874"/>
                  </a:lnTo>
                  <a:lnTo>
                    <a:pt x="48156" y="275811"/>
                  </a:lnTo>
                  <a:lnTo>
                    <a:pt x="21066" y="242023"/>
                  </a:lnTo>
                  <a:lnTo>
                    <a:pt x="5081" y="203216"/>
                  </a:lnTo>
                  <a:lnTo>
                    <a:pt x="0" y="161792"/>
                  </a:lnTo>
                  <a:lnTo>
                    <a:pt x="5620" y="120157"/>
                  </a:lnTo>
                  <a:lnTo>
                    <a:pt x="21739" y="80713"/>
                  </a:lnTo>
                  <a:lnTo>
                    <a:pt x="48156" y="45866"/>
                  </a:lnTo>
                  <a:lnTo>
                    <a:pt x="89732" y="15532"/>
                  </a:lnTo>
                  <a:lnTo>
                    <a:pt x="136896" y="244"/>
                  </a:lnTo>
                  <a:lnTo>
                    <a:pt x="185963" y="0"/>
                  </a:lnTo>
                  <a:lnTo>
                    <a:pt x="233249" y="14798"/>
                  </a:lnTo>
                  <a:lnTo>
                    <a:pt x="275067" y="44639"/>
                  </a:lnTo>
                  <a:lnTo>
                    <a:pt x="316881" y="14798"/>
                  </a:lnTo>
                  <a:lnTo>
                    <a:pt x="364162" y="0"/>
                  </a:lnTo>
                  <a:lnTo>
                    <a:pt x="413227" y="244"/>
                  </a:lnTo>
                  <a:lnTo>
                    <a:pt x="460391" y="15532"/>
                  </a:lnTo>
                  <a:lnTo>
                    <a:pt x="501970" y="45866"/>
                  </a:lnTo>
                  <a:lnTo>
                    <a:pt x="528387" y="80713"/>
                  </a:lnTo>
                  <a:lnTo>
                    <a:pt x="544506" y="120157"/>
                  </a:lnTo>
                  <a:lnTo>
                    <a:pt x="550127" y="161792"/>
                  </a:lnTo>
                  <a:lnTo>
                    <a:pt x="545045" y="203216"/>
                  </a:lnTo>
                  <a:lnTo>
                    <a:pt x="529060" y="242023"/>
                  </a:lnTo>
                  <a:lnTo>
                    <a:pt x="501970" y="275811"/>
                  </a:lnTo>
                  <a:lnTo>
                    <a:pt x="443405" y="327874"/>
                  </a:lnTo>
                  <a:lnTo>
                    <a:pt x="367975" y="392637"/>
                  </a:lnTo>
                  <a:lnTo>
                    <a:pt x="302817" y="447827"/>
                  </a:lnTo>
                  <a:lnTo>
                    <a:pt x="275067" y="471173"/>
                  </a:lnTo>
                  <a:close/>
                </a:path>
                <a:path w="550545" h="471170">
                  <a:moveTo>
                    <a:pt x="180666" y="355447"/>
                  </a:moveTo>
                  <a:lnTo>
                    <a:pt x="124991" y="307469"/>
                  </a:lnTo>
                  <a:lnTo>
                    <a:pt x="82525" y="269589"/>
                  </a:lnTo>
                  <a:lnTo>
                    <a:pt x="56078" y="234606"/>
                  </a:lnTo>
                  <a:lnTo>
                    <a:pt x="43151" y="194079"/>
                  </a:lnTo>
                  <a:lnTo>
                    <a:pt x="43447" y="151531"/>
                  </a:lnTo>
                  <a:lnTo>
                    <a:pt x="56671" y="110488"/>
                  </a:lnTo>
                  <a:lnTo>
                    <a:pt x="82525" y="74474"/>
                  </a:lnTo>
                  <a:lnTo>
                    <a:pt x="118159" y="48549"/>
                  </a:lnTo>
                  <a:lnTo>
                    <a:pt x="137977" y="40466"/>
                  </a:lnTo>
                  <a:lnTo>
                    <a:pt x="158595" y="35636"/>
                  </a:lnTo>
                </a:path>
              </a:pathLst>
            </a:custGeom>
            <a:ln w="14690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9960717" y="3838883"/>
              <a:ext cx="548640" cy="133985"/>
            </a:xfrm>
            <a:custGeom>
              <a:avLst/>
              <a:gdLst/>
              <a:ahLst/>
              <a:cxnLst/>
              <a:rect l="l" t="t" r="r" b="b"/>
              <a:pathLst>
                <a:path w="548640" h="133985">
                  <a:moveTo>
                    <a:pt x="246769" y="0"/>
                  </a:moveTo>
                  <a:lnTo>
                    <a:pt x="214948" y="81422"/>
                  </a:lnTo>
                  <a:lnTo>
                    <a:pt x="0" y="81422"/>
                  </a:lnTo>
                  <a:lnTo>
                    <a:pt x="548312" y="82977"/>
                  </a:lnTo>
                  <a:lnTo>
                    <a:pt x="319931" y="82977"/>
                  </a:lnTo>
                  <a:lnTo>
                    <a:pt x="285440" y="133527"/>
                  </a:lnTo>
                  <a:lnTo>
                    <a:pt x="246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9960717" y="3838883"/>
              <a:ext cx="548640" cy="133985"/>
            </a:xfrm>
            <a:custGeom>
              <a:avLst/>
              <a:gdLst/>
              <a:ahLst/>
              <a:cxnLst/>
              <a:rect l="l" t="t" r="r" b="b"/>
              <a:pathLst>
                <a:path w="548640" h="133985">
                  <a:moveTo>
                    <a:pt x="0" y="81422"/>
                  </a:moveTo>
                  <a:lnTo>
                    <a:pt x="214948" y="81422"/>
                  </a:lnTo>
                  <a:lnTo>
                    <a:pt x="246769" y="0"/>
                  </a:lnTo>
                  <a:lnTo>
                    <a:pt x="285440" y="133527"/>
                  </a:lnTo>
                  <a:lnTo>
                    <a:pt x="319931" y="82977"/>
                  </a:lnTo>
                  <a:lnTo>
                    <a:pt x="548312" y="82977"/>
                  </a:lnTo>
                </a:path>
              </a:pathLst>
            </a:custGeom>
            <a:ln w="1474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0" name="object 40"/>
          <p:cNvGrpSpPr/>
          <p:nvPr/>
        </p:nvGrpSpPr>
        <p:grpSpPr>
          <a:xfrm>
            <a:off x="8845248" y="8027423"/>
            <a:ext cx="600075" cy="505459"/>
            <a:chOff x="8845248" y="8027423"/>
            <a:chExt cx="600075" cy="505459"/>
          </a:xfrm>
        </p:grpSpPr>
        <p:sp>
          <p:nvSpPr>
            <p:cNvPr id="41" name="object 41"/>
            <p:cNvSpPr/>
            <p:nvPr/>
          </p:nvSpPr>
          <p:spPr>
            <a:xfrm>
              <a:off x="8987710" y="8035183"/>
              <a:ext cx="315595" cy="257810"/>
            </a:xfrm>
            <a:custGeom>
              <a:avLst/>
              <a:gdLst/>
              <a:ahLst/>
              <a:cxnLst/>
              <a:rect l="l" t="t" r="r" b="b"/>
              <a:pathLst>
                <a:path w="315595" h="257809">
                  <a:moveTo>
                    <a:pt x="249492" y="257204"/>
                  </a:moveTo>
                  <a:lnTo>
                    <a:pt x="65634" y="257204"/>
                  </a:lnTo>
                  <a:lnTo>
                    <a:pt x="40110" y="252053"/>
                  </a:lnTo>
                  <a:lnTo>
                    <a:pt x="19245" y="238017"/>
                  </a:lnTo>
                  <a:lnTo>
                    <a:pt x="5165" y="217216"/>
                  </a:lnTo>
                  <a:lnTo>
                    <a:pt x="0" y="191774"/>
                  </a:lnTo>
                  <a:lnTo>
                    <a:pt x="0" y="65429"/>
                  </a:lnTo>
                  <a:lnTo>
                    <a:pt x="5165" y="39987"/>
                  </a:lnTo>
                  <a:lnTo>
                    <a:pt x="19245" y="19186"/>
                  </a:lnTo>
                  <a:lnTo>
                    <a:pt x="40110" y="5150"/>
                  </a:lnTo>
                  <a:lnTo>
                    <a:pt x="65634" y="0"/>
                  </a:lnTo>
                  <a:lnTo>
                    <a:pt x="249492" y="0"/>
                  </a:lnTo>
                  <a:lnTo>
                    <a:pt x="275011" y="5150"/>
                  </a:lnTo>
                  <a:lnTo>
                    <a:pt x="295874" y="19186"/>
                  </a:lnTo>
                  <a:lnTo>
                    <a:pt x="306865" y="35426"/>
                  </a:lnTo>
                  <a:lnTo>
                    <a:pt x="65634" y="35426"/>
                  </a:lnTo>
                  <a:lnTo>
                    <a:pt x="53926" y="37787"/>
                  </a:lnTo>
                  <a:lnTo>
                    <a:pt x="44357" y="44223"/>
                  </a:lnTo>
                  <a:lnTo>
                    <a:pt x="37901" y="53761"/>
                  </a:lnTo>
                  <a:lnTo>
                    <a:pt x="35532" y="65429"/>
                  </a:lnTo>
                  <a:lnTo>
                    <a:pt x="35532" y="191774"/>
                  </a:lnTo>
                  <a:lnTo>
                    <a:pt x="37901" y="203442"/>
                  </a:lnTo>
                  <a:lnTo>
                    <a:pt x="44357" y="212980"/>
                  </a:lnTo>
                  <a:lnTo>
                    <a:pt x="53926" y="219416"/>
                  </a:lnTo>
                  <a:lnTo>
                    <a:pt x="65634" y="221777"/>
                  </a:lnTo>
                  <a:lnTo>
                    <a:pt x="306865" y="221777"/>
                  </a:lnTo>
                  <a:lnTo>
                    <a:pt x="295874" y="238017"/>
                  </a:lnTo>
                  <a:lnTo>
                    <a:pt x="275011" y="252053"/>
                  </a:lnTo>
                  <a:lnTo>
                    <a:pt x="249492" y="257204"/>
                  </a:lnTo>
                  <a:close/>
                </a:path>
                <a:path w="315595" h="257809">
                  <a:moveTo>
                    <a:pt x="306865" y="221777"/>
                  </a:moveTo>
                  <a:lnTo>
                    <a:pt x="249492" y="221777"/>
                  </a:lnTo>
                  <a:lnTo>
                    <a:pt x="261195" y="219416"/>
                  </a:lnTo>
                  <a:lnTo>
                    <a:pt x="270762" y="212980"/>
                  </a:lnTo>
                  <a:lnTo>
                    <a:pt x="277217" y="203442"/>
                  </a:lnTo>
                  <a:lnTo>
                    <a:pt x="279585" y="191774"/>
                  </a:lnTo>
                  <a:lnTo>
                    <a:pt x="279585" y="65429"/>
                  </a:lnTo>
                  <a:lnTo>
                    <a:pt x="277217" y="53761"/>
                  </a:lnTo>
                  <a:lnTo>
                    <a:pt x="270762" y="44223"/>
                  </a:lnTo>
                  <a:lnTo>
                    <a:pt x="261195" y="37787"/>
                  </a:lnTo>
                  <a:lnTo>
                    <a:pt x="249492" y="35426"/>
                  </a:lnTo>
                  <a:lnTo>
                    <a:pt x="306865" y="35426"/>
                  </a:lnTo>
                  <a:lnTo>
                    <a:pt x="309952" y="39987"/>
                  </a:lnTo>
                  <a:lnTo>
                    <a:pt x="315118" y="65429"/>
                  </a:lnTo>
                  <a:lnTo>
                    <a:pt x="315118" y="191774"/>
                  </a:lnTo>
                  <a:lnTo>
                    <a:pt x="309952" y="217216"/>
                  </a:lnTo>
                  <a:lnTo>
                    <a:pt x="306865" y="2217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8987710" y="8035182"/>
              <a:ext cx="315595" cy="257810"/>
            </a:xfrm>
            <a:custGeom>
              <a:avLst/>
              <a:gdLst/>
              <a:ahLst/>
              <a:cxnLst/>
              <a:rect l="l" t="t" r="r" b="b"/>
              <a:pathLst>
                <a:path w="315595" h="257809">
                  <a:moveTo>
                    <a:pt x="65634" y="35426"/>
                  </a:moveTo>
                  <a:lnTo>
                    <a:pt x="53926" y="37787"/>
                  </a:lnTo>
                  <a:lnTo>
                    <a:pt x="44357" y="44223"/>
                  </a:lnTo>
                  <a:lnTo>
                    <a:pt x="37901" y="53761"/>
                  </a:lnTo>
                  <a:lnTo>
                    <a:pt x="35532" y="65429"/>
                  </a:lnTo>
                  <a:lnTo>
                    <a:pt x="35532" y="191774"/>
                  </a:lnTo>
                  <a:lnTo>
                    <a:pt x="37901" y="203442"/>
                  </a:lnTo>
                  <a:lnTo>
                    <a:pt x="44357" y="212980"/>
                  </a:lnTo>
                  <a:lnTo>
                    <a:pt x="53926" y="219416"/>
                  </a:lnTo>
                  <a:lnTo>
                    <a:pt x="65634" y="221777"/>
                  </a:lnTo>
                  <a:lnTo>
                    <a:pt x="249492" y="221777"/>
                  </a:lnTo>
                  <a:lnTo>
                    <a:pt x="261195" y="219416"/>
                  </a:lnTo>
                  <a:lnTo>
                    <a:pt x="270762" y="212980"/>
                  </a:lnTo>
                  <a:lnTo>
                    <a:pt x="277217" y="203442"/>
                  </a:lnTo>
                  <a:lnTo>
                    <a:pt x="279585" y="191774"/>
                  </a:lnTo>
                  <a:lnTo>
                    <a:pt x="279585" y="65429"/>
                  </a:lnTo>
                  <a:lnTo>
                    <a:pt x="277217" y="53761"/>
                  </a:lnTo>
                  <a:lnTo>
                    <a:pt x="270762" y="44223"/>
                  </a:lnTo>
                  <a:lnTo>
                    <a:pt x="261195" y="37787"/>
                  </a:lnTo>
                  <a:lnTo>
                    <a:pt x="249492" y="35426"/>
                  </a:lnTo>
                  <a:lnTo>
                    <a:pt x="65634" y="35426"/>
                  </a:lnTo>
                  <a:close/>
                </a:path>
                <a:path w="315595" h="257809">
                  <a:moveTo>
                    <a:pt x="249492" y="257204"/>
                  </a:moveTo>
                  <a:lnTo>
                    <a:pt x="65634" y="257204"/>
                  </a:lnTo>
                  <a:lnTo>
                    <a:pt x="40110" y="252053"/>
                  </a:lnTo>
                  <a:lnTo>
                    <a:pt x="19245" y="238017"/>
                  </a:lnTo>
                  <a:lnTo>
                    <a:pt x="5165" y="217216"/>
                  </a:lnTo>
                  <a:lnTo>
                    <a:pt x="0" y="191774"/>
                  </a:lnTo>
                  <a:lnTo>
                    <a:pt x="0" y="65429"/>
                  </a:lnTo>
                  <a:lnTo>
                    <a:pt x="5165" y="39987"/>
                  </a:lnTo>
                  <a:lnTo>
                    <a:pt x="19245" y="19186"/>
                  </a:lnTo>
                  <a:lnTo>
                    <a:pt x="40110" y="5150"/>
                  </a:lnTo>
                  <a:lnTo>
                    <a:pt x="65634" y="0"/>
                  </a:lnTo>
                  <a:lnTo>
                    <a:pt x="249492" y="0"/>
                  </a:lnTo>
                  <a:lnTo>
                    <a:pt x="275011" y="5150"/>
                  </a:lnTo>
                  <a:lnTo>
                    <a:pt x="295874" y="19186"/>
                  </a:lnTo>
                  <a:lnTo>
                    <a:pt x="309952" y="39987"/>
                  </a:lnTo>
                  <a:lnTo>
                    <a:pt x="315118" y="65429"/>
                  </a:lnTo>
                  <a:lnTo>
                    <a:pt x="315118" y="191774"/>
                  </a:lnTo>
                  <a:lnTo>
                    <a:pt x="309952" y="217216"/>
                  </a:lnTo>
                  <a:lnTo>
                    <a:pt x="295874" y="238017"/>
                  </a:lnTo>
                  <a:lnTo>
                    <a:pt x="275011" y="252053"/>
                  </a:lnTo>
                  <a:lnTo>
                    <a:pt x="249492" y="257204"/>
                  </a:lnTo>
                  <a:close/>
                </a:path>
              </a:pathLst>
            </a:custGeom>
            <a:ln w="1552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8853005" y="8121716"/>
              <a:ext cx="584835" cy="403225"/>
            </a:xfrm>
            <a:custGeom>
              <a:avLst/>
              <a:gdLst/>
              <a:ahLst/>
              <a:cxnLst/>
              <a:rect l="l" t="t" r="r" b="b"/>
              <a:pathLst>
                <a:path w="584834" h="403225">
                  <a:moveTo>
                    <a:pt x="509629" y="402861"/>
                  </a:moveTo>
                  <a:lnTo>
                    <a:pt x="74899" y="402861"/>
                  </a:lnTo>
                  <a:lnTo>
                    <a:pt x="45746" y="396993"/>
                  </a:lnTo>
                  <a:lnTo>
                    <a:pt x="21939" y="380988"/>
                  </a:lnTo>
                  <a:lnTo>
                    <a:pt x="5886" y="357251"/>
                  </a:lnTo>
                  <a:lnTo>
                    <a:pt x="0" y="328186"/>
                  </a:lnTo>
                  <a:lnTo>
                    <a:pt x="0" y="74675"/>
                  </a:lnTo>
                  <a:lnTo>
                    <a:pt x="5886" y="45606"/>
                  </a:lnTo>
                  <a:lnTo>
                    <a:pt x="21939" y="21870"/>
                  </a:lnTo>
                  <a:lnTo>
                    <a:pt x="45746" y="5867"/>
                  </a:lnTo>
                  <a:lnTo>
                    <a:pt x="74899" y="0"/>
                  </a:lnTo>
                  <a:lnTo>
                    <a:pt x="509629" y="0"/>
                  </a:lnTo>
                  <a:lnTo>
                    <a:pt x="538781" y="5867"/>
                  </a:lnTo>
                  <a:lnTo>
                    <a:pt x="562589" y="21870"/>
                  </a:lnTo>
                  <a:lnTo>
                    <a:pt x="578642" y="45606"/>
                  </a:lnTo>
                  <a:lnTo>
                    <a:pt x="584528" y="74675"/>
                  </a:lnTo>
                  <a:lnTo>
                    <a:pt x="584528" y="328186"/>
                  </a:lnTo>
                  <a:lnTo>
                    <a:pt x="578642" y="357251"/>
                  </a:lnTo>
                  <a:lnTo>
                    <a:pt x="562589" y="380988"/>
                  </a:lnTo>
                  <a:lnTo>
                    <a:pt x="538781" y="396993"/>
                  </a:lnTo>
                  <a:lnTo>
                    <a:pt x="509629" y="4028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8853005" y="8121716"/>
              <a:ext cx="584835" cy="403225"/>
            </a:xfrm>
            <a:custGeom>
              <a:avLst/>
              <a:gdLst/>
              <a:ahLst/>
              <a:cxnLst/>
              <a:rect l="l" t="t" r="r" b="b"/>
              <a:pathLst>
                <a:path w="584834" h="403225">
                  <a:moveTo>
                    <a:pt x="584528" y="328186"/>
                  </a:moveTo>
                  <a:lnTo>
                    <a:pt x="578642" y="357251"/>
                  </a:lnTo>
                  <a:lnTo>
                    <a:pt x="562589" y="380988"/>
                  </a:lnTo>
                  <a:lnTo>
                    <a:pt x="538781" y="396992"/>
                  </a:lnTo>
                  <a:lnTo>
                    <a:pt x="509629" y="402861"/>
                  </a:lnTo>
                  <a:lnTo>
                    <a:pt x="74899" y="402861"/>
                  </a:lnTo>
                  <a:lnTo>
                    <a:pt x="45746" y="396992"/>
                  </a:lnTo>
                  <a:lnTo>
                    <a:pt x="21939" y="380988"/>
                  </a:lnTo>
                  <a:lnTo>
                    <a:pt x="5886" y="357251"/>
                  </a:lnTo>
                  <a:lnTo>
                    <a:pt x="0" y="328186"/>
                  </a:lnTo>
                  <a:lnTo>
                    <a:pt x="0" y="74675"/>
                  </a:lnTo>
                  <a:lnTo>
                    <a:pt x="5886" y="45606"/>
                  </a:lnTo>
                  <a:lnTo>
                    <a:pt x="21939" y="21870"/>
                  </a:lnTo>
                  <a:lnTo>
                    <a:pt x="45746" y="5867"/>
                  </a:lnTo>
                  <a:lnTo>
                    <a:pt x="74899" y="0"/>
                  </a:lnTo>
                  <a:lnTo>
                    <a:pt x="509629" y="0"/>
                  </a:lnTo>
                  <a:lnTo>
                    <a:pt x="538781" y="5867"/>
                  </a:lnTo>
                  <a:lnTo>
                    <a:pt x="562589" y="21870"/>
                  </a:lnTo>
                  <a:lnTo>
                    <a:pt x="578642" y="45606"/>
                  </a:lnTo>
                  <a:lnTo>
                    <a:pt x="584528" y="74675"/>
                  </a:lnTo>
                  <a:lnTo>
                    <a:pt x="584528" y="328186"/>
                  </a:lnTo>
                  <a:close/>
                </a:path>
              </a:pathLst>
            </a:custGeom>
            <a:ln w="15514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056662" y="8244157"/>
              <a:ext cx="177215" cy="176739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8939295" y="8121716"/>
              <a:ext cx="41275" cy="403225"/>
            </a:xfrm>
            <a:custGeom>
              <a:avLst/>
              <a:gdLst/>
              <a:ahLst/>
              <a:cxnLst/>
              <a:rect l="l" t="t" r="r" b="b"/>
              <a:pathLst>
                <a:path w="41275" h="403225">
                  <a:moveTo>
                    <a:pt x="41084" y="402861"/>
                  </a:moveTo>
                  <a:lnTo>
                    <a:pt x="0" y="402861"/>
                  </a:lnTo>
                  <a:lnTo>
                    <a:pt x="0" y="0"/>
                  </a:lnTo>
                  <a:lnTo>
                    <a:pt x="41084" y="0"/>
                  </a:lnTo>
                  <a:lnTo>
                    <a:pt x="41084" y="4028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8939295" y="8121716"/>
              <a:ext cx="41275" cy="403225"/>
            </a:xfrm>
            <a:custGeom>
              <a:avLst/>
              <a:gdLst/>
              <a:ahLst/>
              <a:cxnLst/>
              <a:rect l="l" t="t" r="r" b="b"/>
              <a:pathLst>
                <a:path w="41275" h="403225">
                  <a:moveTo>
                    <a:pt x="41084" y="402861"/>
                  </a:moveTo>
                  <a:lnTo>
                    <a:pt x="0" y="402861"/>
                  </a:lnTo>
                  <a:lnTo>
                    <a:pt x="0" y="0"/>
                  </a:lnTo>
                  <a:lnTo>
                    <a:pt x="41084" y="0"/>
                  </a:lnTo>
                  <a:lnTo>
                    <a:pt x="41084" y="402861"/>
                  </a:lnTo>
                  <a:close/>
                </a:path>
              </a:pathLst>
            </a:custGeom>
            <a:ln w="15545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310168" y="8121716"/>
              <a:ext cx="41275" cy="403225"/>
            </a:xfrm>
            <a:custGeom>
              <a:avLst/>
              <a:gdLst/>
              <a:ahLst/>
              <a:cxnLst/>
              <a:rect l="l" t="t" r="r" b="b"/>
              <a:pathLst>
                <a:path w="41275" h="403225">
                  <a:moveTo>
                    <a:pt x="41084" y="402861"/>
                  </a:moveTo>
                  <a:lnTo>
                    <a:pt x="0" y="402861"/>
                  </a:lnTo>
                  <a:lnTo>
                    <a:pt x="0" y="0"/>
                  </a:lnTo>
                  <a:lnTo>
                    <a:pt x="41084" y="0"/>
                  </a:lnTo>
                  <a:lnTo>
                    <a:pt x="41084" y="4028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8878917" y="8121716"/>
              <a:ext cx="472440" cy="403225"/>
            </a:xfrm>
            <a:custGeom>
              <a:avLst/>
              <a:gdLst/>
              <a:ahLst/>
              <a:cxnLst/>
              <a:rect l="l" t="t" r="r" b="b"/>
              <a:pathLst>
                <a:path w="472440" h="403225">
                  <a:moveTo>
                    <a:pt x="472335" y="402861"/>
                  </a:moveTo>
                  <a:lnTo>
                    <a:pt x="431250" y="402861"/>
                  </a:lnTo>
                  <a:lnTo>
                    <a:pt x="431250" y="0"/>
                  </a:lnTo>
                  <a:lnTo>
                    <a:pt x="472335" y="0"/>
                  </a:lnTo>
                  <a:lnTo>
                    <a:pt x="472335" y="402861"/>
                  </a:lnTo>
                  <a:close/>
                </a:path>
                <a:path w="472440" h="403225">
                  <a:moveTo>
                    <a:pt x="0" y="348848"/>
                  </a:moveTo>
                  <a:lnTo>
                    <a:pt x="0" y="95337"/>
                  </a:lnTo>
                  <a:lnTo>
                    <a:pt x="2771" y="74138"/>
                  </a:lnTo>
                  <a:lnTo>
                    <a:pt x="11056" y="55141"/>
                  </a:lnTo>
                  <a:lnTo>
                    <a:pt x="24805" y="40406"/>
                  </a:lnTo>
                  <a:lnTo>
                    <a:pt x="43973" y="31992"/>
                  </a:lnTo>
                </a:path>
              </a:pathLst>
            </a:custGeom>
            <a:ln w="1552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0" name="object 50"/>
          <p:cNvGrpSpPr/>
          <p:nvPr/>
        </p:nvGrpSpPr>
        <p:grpSpPr>
          <a:xfrm>
            <a:off x="6563166" y="5263679"/>
            <a:ext cx="581660" cy="504825"/>
            <a:chOff x="6960457" y="7175633"/>
            <a:chExt cx="581660" cy="504825"/>
          </a:xfrm>
        </p:grpSpPr>
        <p:pic>
          <p:nvPicPr>
            <p:cNvPr id="51" name="object 5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111388" y="7175633"/>
              <a:ext cx="128262" cy="120454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6968023" y="7229116"/>
              <a:ext cx="566420" cy="394970"/>
            </a:xfrm>
            <a:custGeom>
              <a:avLst/>
              <a:gdLst/>
              <a:ahLst/>
              <a:cxnLst/>
              <a:rect l="l" t="t" r="r" b="b"/>
              <a:pathLst>
                <a:path w="566420" h="394970">
                  <a:moveTo>
                    <a:pt x="493385" y="394386"/>
                  </a:moveTo>
                  <a:lnTo>
                    <a:pt x="72513" y="394386"/>
                  </a:lnTo>
                  <a:lnTo>
                    <a:pt x="44286" y="388640"/>
                  </a:lnTo>
                  <a:lnTo>
                    <a:pt x="21236" y="372972"/>
                  </a:lnTo>
                  <a:lnTo>
                    <a:pt x="5697" y="349735"/>
                  </a:lnTo>
                  <a:lnTo>
                    <a:pt x="0" y="321281"/>
                  </a:lnTo>
                  <a:lnTo>
                    <a:pt x="0" y="73104"/>
                  </a:lnTo>
                  <a:lnTo>
                    <a:pt x="5697" y="44646"/>
                  </a:lnTo>
                  <a:lnTo>
                    <a:pt x="21236" y="21409"/>
                  </a:lnTo>
                  <a:lnTo>
                    <a:pt x="44286" y="5744"/>
                  </a:lnTo>
                  <a:lnTo>
                    <a:pt x="72513" y="0"/>
                  </a:lnTo>
                  <a:lnTo>
                    <a:pt x="275323" y="0"/>
                  </a:lnTo>
                  <a:lnTo>
                    <a:pt x="340189" y="6544"/>
                  </a:lnTo>
                  <a:lnTo>
                    <a:pt x="395190" y="24479"/>
                  </a:lnTo>
                  <a:lnTo>
                    <a:pt x="441042" y="51261"/>
                  </a:lnTo>
                  <a:lnTo>
                    <a:pt x="478459" y="84345"/>
                  </a:lnTo>
                  <a:lnTo>
                    <a:pt x="508157" y="121185"/>
                  </a:lnTo>
                  <a:lnTo>
                    <a:pt x="530851" y="159236"/>
                  </a:lnTo>
                  <a:lnTo>
                    <a:pt x="547258" y="195954"/>
                  </a:lnTo>
                  <a:lnTo>
                    <a:pt x="564066" y="255208"/>
                  </a:lnTo>
                  <a:lnTo>
                    <a:pt x="565899" y="272655"/>
                  </a:lnTo>
                  <a:lnTo>
                    <a:pt x="565899" y="321281"/>
                  </a:lnTo>
                  <a:lnTo>
                    <a:pt x="560201" y="349735"/>
                  </a:lnTo>
                  <a:lnTo>
                    <a:pt x="544662" y="372972"/>
                  </a:lnTo>
                  <a:lnTo>
                    <a:pt x="521613" y="388640"/>
                  </a:lnTo>
                  <a:lnTo>
                    <a:pt x="493385" y="3943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6968023" y="7229116"/>
              <a:ext cx="566420" cy="394970"/>
            </a:xfrm>
            <a:custGeom>
              <a:avLst/>
              <a:gdLst/>
              <a:ahLst/>
              <a:cxnLst/>
              <a:rect l="l" t="t" r="r" b="b"/>
              <a:pathLst>
                <a:path w="566420" h="394970">
                  <a:moveTo>
                    <a:pt x="565899" y="321281"/>
                  </a:moveTo>
                  <a:lnTo>
                    <a:pt x="560201" y="349735"/>
                  </a:lnTo>
                  <a:lnTo>
                    <a:pt x="544662" y="372972"/>
                  </a:lnTo>
                  <a:lnTo>
                    <a:pt x="521613" y="388640"/>
                  </a:lnTo>
                  <a:lnTo>
                    <a:pt x="493385" y="394386"/>
                  </a:lnTo>
                  <a:lnTo>
                    <a:pt x="72513" y="394386"/>
                  </a:lnTo>
                  <a:lnTo>
                    <a:pt x="44286" y="388640"/>
                  </a:lnTo>
                  <a:lnTo>
                    <a:pt x="21236" y="372972"/>
                  </a:lnTo>
                  <a:lnTo>
                    <a:pt x="5697" y="349735"/>
                  </a:lnTo>
                  <a:lnTo>
                    <a:pt x="0" y="321281"/>
                  </a:lnTo>
                  <a:lnTo>
                    <a:pt x="0" y="73104"/>
                  </a:lnTo>
                  <a:lnTo>
                    <a:pt x="5697" y="44646"/>
                  </a:lnTo>
                  <a:lnTo>
                    <a:pt x="21236" y="21409"/>
                  </a:lnTo>
                  <a:lnTo>
                    <a:pt x="44286" y="5744"/>
                  </a:lnTo>
                  <a:lnTo>
                    <a:pt x="72513" y="0"/>
                  </a:lnTo>
                  <a:lnTo>
                    <a:pt x="275323" y="0"/>
                  </a:lnTo>
                  <a:lnTo>
                    <a:pt x="340189" y="6544"/>
                  </a:lnTo>
                  <a:lnTo>
                    <a:pt x="395190" y="24479"/>
                  </a:lnTo>
                  <a:lnTo>
                    <a:pt x="441042" y="51261"/>
                  </a:lnTo>
                  <a:lnTo>
                    <a:pt x="478459" y="84345"/>
                  </a:lnTo>
                  <a:lnTo>
                    <a:pt x="508157" y="121185"/>
                  </a:lnTo>
                  <a:lnTo>
                    <a:pt x="530852" y="159236"/>
                  </a:lnTo>
                  <a:lnTo>
                    <a:pt x="547258" y="195954"/>
                  </a:lnTo>
                  <a:lnTo>
                    <a:pt x="564066" y="255208"/>
                  </a:lnTo>
                  <a:lnTo>
                    <a:pt x="565899" y="272655"/>
                  </a:lnTo>
                  <a:lnTo>
                    <a:pt x="565899" y="321281"/>
                  </a:lnTo>
                  <a:close/>
                </a:path>
              </a:pathLst>
            </a:custGeom>
            <a:ln w="1513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7296107" y="7262163"/>
              <a:ext cx="206375" cy="208279"/>
            </a:xfrm>
            <a:custGeom>
              <a:avLst/>
              <a:gdLst/>
              <a:ahLst/>
              <a:cxnLst/>
              <a:rect l="l" t="t" r="r" b="b"/>
              <a:pathLst>
                <a:path w="206375" h="208279">
                  <a:moveTo>
                    <a:pt x="0" y="0"/>
                  </a:moveTo>
                  <a:lnTo>
                    <a:pt x="0" y="207721"/>
                  </a:lnTo>
                  <a:lnTo>
                    <a:pt x="206043" y="2077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7296107" y="7262163"/>
              <a:ext cx="206375" cy="208279"/>
            </a:xfrm>
            <a:custGeom>
              <a:avLst/>
              <a:gdLst/>
              <a:ahLst/>
              <a:cxnLst/>
              <a:rect l="l" t="t" r="r" b="b"/>
              <a:pathLst>
                <a:path w="206375" h="208279">
                  <a:moveTo>
                    <a:pt x="206043" y="207721"/>
                  </a:moveTo>
                  <a:lnTo>
                    <a:pt x="0" y="207721"/>
                  </a:lnTo>
                  <a:lnTo>
                    <a:pt x="0" y="0"/>
                  </a:lnTo>
                </a:path>
              </a:pathLst>
            </a:custGeom>
            <a:ln w="15111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5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62410" y="7548769"/>
              <a:ext cx="130701" cy="131643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275979" y="7548769"/>
              <a:ext cx="130701" cy="131643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025414" y="7291032"/>
              <a:ext cx="171653" cy="172928"/>
            </a:xfrm>
            <a:prstGeom prst="rect">
              <a:avLst/>
            </a:prstGeom>
          </p:spPr>
        </p:pic>
      </p:grpSp>
      <p:pic>
        <p:nvPicPr>
          <p:cNvPr id="59" name="object 5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009389" y="7117108"/>
            <a:ext cx="407308" cy="561012"/>
          </a:xfrm>
          <a:prstGeom prst="rect">
            <a:avLst/>
          </a:prstGeom>
        </p:spPr>
      </p:pic>
      <p:sp>
        <p:nvSpPr>
          <p:cNvPr id="60" name="object 60"/>
          <p:cNvSpPr txBox="1">
            <a:spLocks noGrp="1"/>
          </p:cNvSpPr>
          <p:nvPr>
            <p:ph type="title"/>
          </p:nvPr>
        </p:nvSpPr>
        <p:spPr>
          <a:xfrm>
            <a:off x="3942219" y="86501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205"/>
              </a:spcBef>
            </a:pPr>
            <a:r>
              <a:rPr lang="fr-FR" sz="3600" b="1" i="0" u="none" spc="60" baseline="0" dirty="0"/>
              <a:t>STRUCTURE</a:t>
            </a:r>
            <a:r>
              <a:rPr lang="fr-FR" sz="3600" b="1" i="0" u="none" spc="-195" baseline="0" dirty="0"/>
              <a:t> </a:t>
            </a:r>
            <a:r>
              <a:rPr lang="fr-FR" sz="3600" b="1" i="0" u="none" spc="110" baseline="0" dirty="0"/>
              <a:t>DU</a:t>
            </a:r>
            <a:r>
              <a:rPr lang="fr-FR" sz="3600" b="1" i="0" u="none" spc="-195" baseline="0" dirty="0"/>
              <a:t> </a:t>
            </a:r>
            <a:r>
              <a:rPr lang="fr-FR" sz="3600" b="1" i="0" u="none" spc="135" baseline="0" dirty="0"/>
              <a:t>DECK</a:t>
            </a:r>
            <a:endParaRPr sz="3600" dirty="0"/>
          </a:p>
          <a:p>
            <a:pPr algn="ctr" rtl="0">
              <a:lnSpc>
                <a:spcPct val="100000"/>
              </a:lnSpc>
              <a:spcBef>
                <a:spcPts val="800"/>
              </a:spcBef>
            </a:pPr>
            <a:r>
              <a:rPr lang="fr-FR" sz="2600" b="1" i="0" u="none" spc="-35" baseline="0" dirty="0">
                <a:solidFill>
                  <a:srgbClr val="377093"/>
                </a:solidFill>
              </a:rPr>
              <a:t>1</a:t>
            </a:r>
            <a:r>
              <a:rPr lang="fr-FR" sz="2600" b="1" i="0" u="none" spc="-35" baseline="30000" dirty="0">
                <a:solidFill>
                  <a:srgbClr val="377093"/>
                </a:solidFill>
              </a:rPr>
              <a:t>er</a:t>
            </a:r>
            <a:r>
              <a:rPr lang="fr-FR" sz="2600" b="1" i="0" u="none" spc="-5" baseline="0" dirty="0">
                <a:solidFill>
                  <a:srgbClr val="377093"/>
                </a:solidFill>
              </a:rPr>
              <a:t> </a:t>
            </a:r>
            <a:r>
              <a:rPr lang="fr-FR" sz="2600" b="1" i="0" u="none" spc="-25" baseline="0" dirty="0">
                <a:solidFill>
                  <a:srgbClr val="377093"/>
                </a:solidFill>
              </a:rPr>
              <a:t>PRIX</a:t>
            </a:r>
            <a:r>
              <a:rPr lang="fr-FR" sz="2600" b="1" i="0" u="none" spc="-5" baseline="0" dirty="0">
                <a:solidFill>
                  <a:srgbClr val="377093"/>
                </a:solidFill>
              </a:rPr>
              <a:t> </a:t>
            </a:r>
            <a:r>
              <a:rPr lang="fr-FR" sz="2600" b="1" i="0" u="none" spc="5" baseline="0" dirty="0">
                <a:solidFill>
                  <a:srgbClr val="377093"/>
                </a:solidFill>
              </a:rPr>
              <a:t>BIOSANTÉ </a:t>
            </a:r>
            <a:r>
              <a:rPr lang="fr-FR" sz="2600" b="1" i="0" u="none" spc="30" baseline="0" dirty="0">
                <a:solidFill>
                  <a:srgbClr val="377093"/>
                </a:solidFill>
              </a:rPr>
              <a:t>EURORÉGIONAL </a:t>
            </a:r>
            <a:r>
              <a:rPr lang="fr-FR" sz="2600" b="1" i="0" u="none" spc="5" baseline="0" dirty="0">
                <a:solidFill>
                  <a:srgbClr val="377093"/>
                </a:solidFill>
              </a:rPr>
              <a:t>2023</a:t>
            </a:r>
            <a:endParaRPr sz="2600" dirty="0"/>
          </a:p>
        </p:txBody>
      </p:sp>
      <p:sp>
        <p:nvSpPr>
          <p:cNvPr id="61" name="object 61"/>
          <p:cNvSpPr txBox="1"/>
          <p:nvPr/>
        </p:nvSpPr>
        <p:spPr>
          <a:xfrm>
            <a:off x="2389138" y="2910898"/>
            <a:ext cx="2688590" cy="7241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 rtl="0">
              <a:lnSpc>
                <a:spcPct val="116100"/>
              </a:lnSpc>
              <a:spcBef>
                <a:spcPts val="100"/>
              </a:spcBef>
            </a:pPr>
            <a:r>
              <a:rPr lang="fr-FR" sz="2100" b="0" i="0" u="none" spc="22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ÉTAPES IMPORTANTES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476160" y="6562808"/>
            <a:ext cx="102616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2100" b="0" i="0" u="none" spc="11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ÉQ</a:t>
            </a:r>
            <a:r>
              <a:rPr lang="fr-FR" sz="2100" b="0" i="0" u="none" spc="114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U</a:t>
            </a:r>
            <a:r>
              <a:rPr lang="fr-FR" sz="2100" b="0" i="0" u="none" spc="-17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I</a:t>
            </a:r>
            <a:r>
              <a:rPr lang="fr-FR" sz="2100" b="0" i="0" u="none" spc="155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P</a:t>
            </a:r>
            <a:r>
              <a:rPr lang="fr-FR" sz="2100" b="0" i="0" u="none" spc="6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E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389138" y="4620364"/>
            <a:ext cx="4135944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2100" b="0" i="0" u="none" spc="155" baseline="0">
                <a:latin typeface="Tahoma"/>
                <a:ea typeface="Tahoma"/>
                <a:cs typeface="Tahoma"/>
              </a:rPr>
              <a:t>PLAN</a:t>
            </a:r>
            <a:r>
              <a:rPr lang="fr-FR" sz="2100" b="0" i="0" u="none" spc="-100" baseline="0">
                <a:latin typeface="Tahoma"/>
                <a:ea typeface="Tahoma"/>
                <a:cs typeface="Tahoma"/>
              </a:rPr>
              <a:t> </a:t>
            </a:r>
            <a:r>
              <a:rPr lang="fr-FR" sz="2100" b="0" i="0" u="none" spc="85" baseline="0">
                <a:latin typeface="Tahoma"/>
                <a:ea typeface="Tahoma"/>
                <a:cs typeface="Tahoma"/>
              </a:rPr>
              <a:t>DE</a:t>
            </a:r>
            <a:r>
              <a:rPr lang="fr-FR" sz="2100" b="0" i="0" u="none" spc="-95" baseline="0">
                <a:latin typeface="Tahoma"/>
                <a:ea typeface="Tahoma"/>
                <a:cs typeface="Tahoma"/>
              </a:rPr>
              <a:t> </a:t>
            </a:r>
            <a:r>
              <a:rPr lang="fr-FR" sz="2100" b="0" i="0" u="none" spc="120" baseline="0">
                <a:latin typeface="Tahoma"/>
                <a:ea typeface="Tahoma"/>
                <a:cs typeface="Tahoma"/>
              </a:rPr>
              <a:t>DÉVELLOPEMENT STRATÉGIE INTERNATIONALE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631672" y="8386539"/>
            <a:ext cx="5654251" cy="671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2100" b="0" i="0" u="none" spc="15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MODÈLE</a:t>
            </a:r>
            <a:r>
              <a:rPr lang="fr-FR" sz="2100" b="0" i="0" u="none" spc="-114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  </a:t>
            </a:r>
            <a:r>
              <a:rPr lang="fr-FR" sz="2100" b="0" i="0" u="none" spc="10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D'ENTREPRISE</a:t>
            </a:r>
            <a:endParaRPr lang="fr-FR" sz="2100" spc="100" dirty="0">
              <a:solidFill>
                <a:srgbClr val="181818"/>
              </a:solidFill>
              <a:latin typeface="Tahoma"/>
              <a:cs typeface="Tahoma"/>
            </a:endParaRPr>
          </a:p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2100" b="0" i="0" u="none" spc="10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ENGAGEMENT EN FAVEUR DU DÉVELOPPEMENT DURABLE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2801890" y="7331620"/>
            <a:ext cx="313372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2100" b="0" i="0" u="none" spc="6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ANALYSE</a:t>
            </a:r>
            <a:r>
              <a:rPr lang="fr-FR" sz="2100" b="0" i="0" u="none" spc="-13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100" b="0" i="0" u="none" spc="9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CONCURENTIELLE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3233641" y="3826421"/>
            <a:ext cx="267335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2100" b="0" i="0" u="none" spc="10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RÉPONDRE À UN BESOIN</a:t>
            </a:r>
            <a:r>
              <a:rPr lang="fr-FR" sz="2100" b="0" i="0" u="none" spc="-11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100" b="0" i="0" u="none" spc="11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MÉDICAL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2989920" y="5544654"/>
            <a:ext cx="298259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2100" b="0" i="0" u="none" spc="114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PROPOSITION</a:t>
            </a:r>
            <a:r>
              <a:rPr lang="fr-FR" sz="2100" b="0" i="0" u="none" spc="-110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100" b="0" i="0" u="none" spc="85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DE</a:t>
            </a:r>
            <a:r>
              <a:rPr lang="fr-FR" sz="2100" b="0" i="0" u="none" spc="-105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100" b="0" i="0" u="none" spc="114" baseline="0">
                <a:solidFill>
                  <a:srgbClr val="181818"/>
                </a:solidFill>
                <a:latin typeface="Tahoma"/>
                <a:ea typeface="Tahoma"/>
                <a:cs typeface="Tahoma"/>
              </a:rPr>
              <a:t>VALEUR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1286206" y="8618013"/>
            <a:ext cx="6519545" cy="17004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0"/>
              </a:spcBef>
            </a:pPr>
            <a:r>
              <a:rPr lang="fr-FR" sz="2700" b="1" i="0" u="none" spc="40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Format</a:t>
            </a:r>
            <a:r>
              <a:rPr lang="fr-FR" sz="2700" b="1" i="0" u="none" spc="-4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700" b="1" i="0" u="none" spc="4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libre</a:t>
            </a:r>
            <a:endParaRPr sz="2700" dirty="0">
              <a:latin typeface="Tahoma"/>
              <a:cs typeface="Tahoma"/>
            </a:endParaRPr>
          </a:p>
          <a:p>
            <a:pPr algn="ctr" rtl="0">
              <a:lnSpc>
                <a:spcPct val="100000"/>
              </a:lnSpc>
              <a:spcBef>
                <a:spcPts val="135"/>
              </a:spcBef>
            </a:pPr>
            <a:r>
              <a:rPr lang="fr-FR" sz="2700" b="1" i="0" u="none" spc="40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En</a:t>
            </a:r>
            <a:r>
              <a:rPr lang="fr-FR" sz="2700" b="1" i="0" u="none" spc="-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700" b="1" i="0" u="none" spc="60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français,</a:t>
            </a:r>
            <a:r>
              <a:rPr lang="fr-FR" sz="2700" b="1" i="0" u="none" spc="-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700" b="1" i="0" u="none" spc="50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basque</a:t>
            </a:r>
            <a:r>
              <a:rPr lang="fr-FR" sz="2700" b="1" i="0" u="none" spc="-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700" b="1" i="0" u="none" spc="-3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ou</a:t>
            </a:r>
            <a:r>
              <a:rPr lang="fr-FR" sz="2700" b="1" i="0" u="none" spc="-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700" b="1" i="0" u="none" spc="7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espagnol</a:t>
            </a:r>
            <a:endParaRPr sz="2700" dirty="0">
              <a:latin typeface="Tahoma"/>
              <a:cs typeface="Tahoma"/>
            </a:endParaRPr>
          </a:p>
          <a:p>
            <a:pPr algn="ctr" rtl="0">
              <a:lnSpc>
                <a:spcPct val="100000"/>
              </a:lnSpc>
              <a:spcBef>
                <a:spcPts val="135"/>
              </a:spcBef>
            </a:pPr>
            <a:r>
              <a:rPr lang="fr-FR" sz="2700" b="1" i="0" u="none" spc="3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20</a:t>
            </a:r>
            <a:r>
              <a:rPr lang="fr-FR" sz="2700" b="1" i="0" u="none" spc="-10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700" b="1" i="0" u="none" spc="70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diapositives</a:t>
            </a:r>
            <a:r>
              <a:rPr lang="fr-FR" sz="2700" b="1" i="0" u="none" spc="-10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700" b="1" spc="-1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max., </a:t>
            </a:r>
            <a:r>
              <a:rPr lang="fr-FR" sz="2700" b="1" i="0" u="none" spc="7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page de couverture</a:t>
            </a:r>
            <a:r>
              <a:rPr lang="fr-FR" sz="2700" b="1" i="0" u="none" spc="-10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700" b="1" i="0" u="none" spc="-15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incluse</a:t>
            </a:r>
            <a:r>
              <a:rPr lang="fr-FR" sz="2700" b="1" i="0" u="none" spc="-10" baseline="0" dirty="0">
                <a:solidFill>
                  <a:srgbClr val="377093"/>
                </a:solidFill>
                <a:latin typeface="Tahoma"/>
                <a:ea typeface="Tahoma"/>
                <a:cs typeface="Tahoma"/>
              </a:rPr>
              <a:t> </a:t>
            </a:r>
            <a:endParaRPr sz="2700" dirty="0">
              <a:latin typeface="Tahoma"/>
              <a:cs typeface="Tahom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6652143" y="3735935"/>
            <a:ext cx="16827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3150" b="1" i="0" u="none" spc="-630" baseline="0">
                <a:solidFill>
                  <a:srgbClr val="FFFFFF"/>
                </a:solidFill>
                <a:latin typeface="Arial"/>
                <a:ea typeface="Arial"/>
                <a:cs typeface="Arial"/>
              </a:rPr>
              <a:t>1</a:t>
            </a:r>
            <a:endParaRPr sz="315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6619935" y="5488125"/>
            <a:ext cx="23304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3150" b="1" i="0" u="none" spc="-125" baseline="0">
                <a:solidFill>
                  <a:srgbClr val="FFFFFF"/>
                </a:solidFill>
                <a:latin typeface="Arial"/>
                <a:ea typeface="Arial"/>
                <a:cs typeface="Arial"/>
              </a:rPr>
              <a:t>2</a:t>
            </a:r>
            <a:endParaRPr sz="315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6619162" y="7222984"/>
            <a:ext cx="23431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3150" b="1" i="0" u="none" spc="-110" baseline="0">
                <a:solidFill>
                  <a:srgbClr val="FFFFFF"/>
                </a:solidFill>
                <a:latin typeface="Arial"/>
                <a:ea typeface="Arial"/>
                <a:cs typeface="Arial"/>
              </a:rPr>
              <a:t>3</a:t>
            </a:r>
            <a:endParaRPr sz="315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419599" y="8252028"/>
            <a:ext cx="26479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3150" b="1" i="0" u="none" spc="125" baseline="0">
                <a:solidFill>
                  <a:srgbClr val="FFFFFF"/>
                </a:solidFill>
                <a:latin typeface="Arial"/>
                <a:ea typeface="Arial"/>
                <a:cs typeface="Arial"/>
              </a:rPr>
              <a:t>4</a:t>
            </a:r>
            <a:endParaRPr sz="31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419599" y="6489515"/>
            <a:ext cx="236854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3150" b="1" i="0" u="none" spc="-90" baseline="0">
                <a:solidFill>
                  <a:srgbClr val="FFFFFF"/>
                </a:solidFill>
                <a:latin typeface="Arial"/>
                <a:ea typeface="Arial"/>
                <a:cs typeface="Arial"/>
              </a:rPr>
              <a:t>5</a:t>
            </a:r>
            <a:endParaRPr sz="315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1431148" y="4698276"/>
            <a:ext cx="241300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3150" b="1" i="0" u="none" spc="-55" baseline="0">
                <a:solidFill>
                  <a:srgbClr val="FFFFFF"/>
                </a:solidFill>
                <a:latin typeface="Arial"/>
                <a:ea typeface="Arial"/>
                <a:cs typeface="Arial"/>
              </a:rPr>
              <a:t>6</a:t>
            </a:r>
            <a:endParaRPr sz="315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428410" y="2976696"/>
            <a:ext cx="21907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fr-FR" sz="3150" b="1" i="0" u="none" spc="-229" baseline="0">
                <a:solidFill>
                  <a:srgbClr val="FFFFFF"/>
                </a:solidFill>
                <a:latin typeface="Arial"/>
                <a:ea typeface="Arial"/>
                <a:cs typeface="Arial"/>
              </a:rPr>
              <a:t>7</a:t>
            </a:r>
            <a:endParaRPr sz="3150">
              <a:latin typeface="Arial"/>
              <a:cs typeface="Arial"/>
            </a:endParaRPr>
          </a:p>
        </p:txBody>
      </p:sp>
      <p:sp>
        <p:nvSpPr>
          <p:cNvPr id="76" name="object 4"/>
          <p:cNvSpPr/>
          <p:nvPr/>
        </p:nvSpPr>
        <p:spPr>
          <a:xfrm>
            <a:off x="948392" y="5882403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4"/>
          <p:cNvSpPr/>
          <p:nvPr/>
        </p:nvSpPr>
        <p:spPr>
          <a:xfrm>
            <a:off x="12682105" y="4734061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560B25-517D-1938-7F21-65A0B79B5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1028700"/>
            <a:ext cx="13143937" cy="615553"/>
          </a:xfrm>
        </p:spPr>
        <p:txBody>
          <a:bodyPr/>
          <a:lstStyle/>
          <a:p>
            <a:pPr algn="l" rtl="0"/>
            <a:r>
              <a:rPr lang="fr-FR" b="1" i="0" u="none" baseline="0">
                <a:solidFill>
                  <a:srgbClr val="376F90"/>
                </a:solidFill>
                <a:latin typeface="+mn-latin"/>
                <a:ea typeface="+mn-ea"/>
                <a:cs typeface="+mn-cs"/>
              </a:rPr>
              <a:t>Critères d'évaluation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AE6467-0134-2FA2-8C04-95C8A052A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0" y="2324100"/>
            <a:ext cx="14342956" cy="7386638"/>
          </a:xfrm>
        </p:spPr>
        <p:txBody>
          <a:bodyPr/>
          <a:lstStyle/>
          <a:p>
            <a:pPr marL="457200" indent="-457200" algn="l" rtl="0">
              <a:buFont typeface="Wingdings" panose="05000000000000000000" pitchFamily="2" charset="2"/>
              <a:buChar char="ü"/>
            </a:pPr>
            <a:r>
              <a:rPr lang="fr-FR" sz="2400" b="1" i="0" u="none" baseline="0"/>
              <a:t>Caractère innovant et disruptif.</a:t>
            </a:r>
            <a:r>
              <a:rPr lang="fr-FR" sz="2400" b="0" i="0" u="none" baseline="0"/>
              <a:t>	</a:t>
            </a:r>
            <a:r>
              <a:rPr lang="fr-FR" sz="2400" b="1" i="0" u="none" baseline="0"/>
              <a:t>30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Répondre à un besoin médical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Proposition de valeur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Analyse concurrentielle</a:t>
            </a:r>
          </a:p>
          <a:p>
            <a:pPr marL="457200" indent="-457200" algn="l" rtl="0">
              <a:buFontTx/>
              <a:buChar char="-"/>
            </a:pPr>
            <a:endParaRPr lang="fr-FR" sz="2400" dirty="0"/>
          </a:p>
          <a:p>
            <a:pPr marL="457200" indent="-457200" algn="l" rtl="0">
              <a:buFont typeface="Wingdings" panose="05000000000000000000" pitchFamily="2" charset="2"/>
              <a:buChar char="ü"/>
            </a:pPr>
            <a:r>
              <a:rPr lang="fr-FR" sz="2400" b="1" i="0" u="none" baseline="0"/>
              <a:t>Potentiel de croissance / compétitivité. 30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Modèle d'entreprise 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Engagement en faveur du développement durable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Plan de développement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Équipe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FF0000"/>
                </a:solidFill>
                <a:latin typeface="Tahoma"/>
                <a:ea typeface="Tahoma"/>
                <a:cs typeface="Tahoma"/>
              </a:rPr>
              <a:t>Données financières du formulaire d'inscription (facturation, bilan et contrats)</a:t>
            </a:r>
          </a:p>
          <a:p>
            <a:endParaRPr lang="fr-FR" sz="2400" dirty="0"/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r>
              <a:rPr lang="fr-FR" sz="2400" b="1" i="0" u="none" baseline="0"/>
              <a:t>Étapes importante franchies au cours des 18 derniers mois. 20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réalisations</a:t>
            </a:r>
          </a:p>
          <a:p>
            <a:endParaRPr lang="fr-FR" sz="2400" dirty="0"/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r>
              <a:rPr lang="fr-FR" sz="2400" b="1" i="0" u="none" baseline="0"/>
              <a:t>Stratégie de développement international. 20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Stratégie de développement international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Coopération</a:t>
            </a:r>
            <a:endParaRPr lang="fr-FR" sz="2400" b="1" dirty="0">
              <a:solidFill>
                <a:srgbClr val="376F90"/>
              </a:solidFill>
              <a:latin typeface="Tahoma"/>
              <a:cs typeface="Tahoma"/>
            </a:endParaRPr>
          </a:p>
          <a:p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21023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4907" y="495300"/>
            <a:ext cx="10403560" cy="130238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40"/>
              </a:spcBef>
            </a:pPr>
            <a:r>
              <a:rPr lang="fr-FR" b="1" i="0" u="none" spc="35" baseline="0" dirty="0"/>
              <a:t>CARACTÈRE INNOVANT ET DISRUPTIF</a:t>
            </a:r>
            <a:endParaRPr spc="20" dirty="0"/>
          </a:p>
          <a:p>
            <a:pPr algn="ctr" rtl="0">
              <a:lnSpc>
                <a:spcPct val="100000"/>
              </a:lnSpc>
              <a:spcBef>
                <a:spcPts val="710"/>
              </a:spcBef>
            </a:pPr>
            <a:r>
              <a:rPr lang="fr-FR" sz="3000" b="1" i="0" u="none" spc="-40" baseline="0" dirty="0">
                <a:solidFill>
                  <a:srgbClr val="377093"/>
                </a:solidFill>
              </a:rPr>
              <a:t>1</a:t>
            </a:r>
            <a:r>
              <a:rPr lang="fr-FR" sz="3000" b="1" i="0" u="none" spc="-40" baseline="30000" dirty="0">
                <a:solidFill>
                  <a:srgbClr val="377093"/>
                </a:solidFill>
              </a:rPr>
              <a:t>er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-30" baseline="0" dirty="0">
                <a:solidFill>
                  <a:srgbClr val="377093"/>
                </a:solidFill>
              </a:rPr>
              <a:t>PRIX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BIOSANTÉ </a:t>
            </a:r>
            <a:r>
              <a:rPr lang="fr-FR" sz="3000" b="1" i="0" u="none" spc="35" baseline="0" dirty="0">
                <a:solidFill>
                  <a:srgbClr val="377093"/>
                </a:solidFill>
              </a:rPr>
              <a:t>EURORÉGIONAL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2023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04907" y="2476500"/>
            <a:ext cx="13159193" cy="67223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l" rtl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FR" sz="2400" b="1" i="0" u="none" spc="145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Besoin ou problème traité</a:t>
            </a:r>
          </a:p>
          <a:p>
            <a:pPr marL="927100" lvl="1" indent="-45720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spc="145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B</a:t>
            </a:r>
            <a:r>
              <a:rPr lang="fr-FR" sz="2400" b="1" i="0" u="none" spc="145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esoins</a:t>
            </a:r>
            <a:r>
              <a:rPr lang="fr-FR" sz="2400" b="1" i="0" u="none" spc="5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(</a:t>
            </a:r>
            <a:r>
              <a:rPr lang="fr-FR" sz="2400" b="1" i="0" u="none" spc="114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médicaux)</a:t>
            </a:r>
            <a:r>
              <a:rPr lang="fr-FR" sz="2400" b="1" spc="5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12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couverts et </a:t>
            </a:r>
            <a:r>
              <a:rPr lang="fr-FR" sz="2400" b="1" i="0" u="none" spc="125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épidémiologie (le cas échéant).</a:t>
            </a:r>
            <a:endParaRPr sz="2400" b="1" spc="125" dirty="0">
              <a:solidFill>
                <a:srgbClr val="376F90"/>
              </a:solidFill>
              <a:latin typeface="Tahoma"/>
              <a:cs typeface="Tahoma"/>
            </a:endParaRPr>
          </a:p>
          <a:p>
            <a:pPr marL="927100" lvl="1" indent="-45720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9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Données du marché</a:t>
            </a:r>
          </a:p>
          <a:p>
            <a:pPr marL="469900" lvl="1" algn="l" rtl="0">
              <a:spcBef>
                <a:spcPts val="600"/>
              </a:spcBef>
              <a:spcAft>
                <a:spcPts val="600"/>
              </a:spcAft>
            </a:pPr>
            <a:endParaRPr lang="fr-FR" sz="2400" strike="sngStrike" dirty="0">
              <a:latin typeface="Tahoma"/>
              <a:cs typeface="Tahoma"/>
            </a:endParaRPr>
          </a:p>
          <a:p>
            <a:pPr marL="469900" indent="-457200" algn="l" rtl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FR" sz="2400" b="1" i="0" u="none" spc="9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Proposition de valeur</a:t>
            </a:r>
          </a:p>
          <a:p>
            <a:pPr marL="812800" lvl="1" indent="-342900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9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Description de la ou des solutions proposées par l'entreprise : État d'avancement de la ou des solutions. Le cas échéant, résultats disponibles des preuves de concept réalisées et futures. </a:t>
            </a:r>
          </a:p>
          <a:p>
            <a:pPr marL="812800" marR="2459990" lvl="1" indent="-342900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9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Stratégie scientifique et technique.</a:t>
            </a:r>
          </a:p>
          <a:p>
            <a:pPr marL="469900" marR="2459990" lvl="1" algn="just" rtl="0">
              <a:spcBef>
                <a:spcPts val="600"/>
              </a:spcBef>
              <a:spcAft>
                <a:spcPts val="600"/>
              </a:spcAft>
            </a:pPr>
            <a:endParaRPr lang="fr-FR" sz="2400" b="1" spc="90" dirty="0">
              <a:solidFill>
                <a:srgbClr val="376F90"/>
              </a:solidFill>
              <a:latin typeface="Tahoma"/>
              <a:cs typeface="Tahoma"/>
            </a:endParaRPr>
          </a:p>
          <a:p>
            <a:pPr marL="469900" marR="2459990" indent="-457200" algn="just" rtl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FR" sz="2400" b="1" i="0" u="none" spc="9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Analyse concurrentielle</a:t>
            </a:r>
          </a:p>
          <a:p>
            <a:pPr marL="927100" marR="2459990" lvl="1" indent="-457200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Principales</a:t>
            </a:r>
            <a:r>
              <a:rPr lang="fr-FR" sz="2400" b="1" i="0" u="none" spc="6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10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caractéristiques</a:t>
            </a:r>
            <a:r>
              <a:rPr lang="fr-FR" sz="2400" b="1" i="0" u="none" spc="6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95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des</a:t>
            </a:r>
            <a:r>
              <a:rPr lang="fr-FR" sz="2400" b="1" i="0" u="none" spc="6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120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concurrents et avantage concurrentiel par rapport à eux.</a:t>
            </a:r>
            <a:endParaRPr lang="fr-FR" sz="2400" b="1" spc="90" dirty="0">
              <a:solidFill>
                <a:srgbClr val="376F90"/>
              </a:solidFill>
              <a:latin typeface="Tahoma"/>
              <a:cs typeface="Tahoma"/>
            </a:endParaRPr>
          </a:p>
          <a:p>
            <a:pPr marL="12700" algn="l" rtl="0">
              <a:spcBef>
                <a:spcPts val="600"/>
              </a:spcBef>
              <a:spcAft>
                <a:spcPts val="600"/>
              </a:spcAft>
            </a:pPr>
            <a:endParaRPr lang="fr-FR" sz="2400" b="1" spc="90" dirty="0">
              <a:solidFill>
                <a:srgbClr val="376F90"/>
              </a:solidFill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300356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40"/>
              </a:spcBef>
            </a:pPr>
            <a:r>
              <a:rPr lang="fr-FR" b="1" i="0" u="none" spc="35" baseline="0" dirty="0"/>
              <a:t>POTENTIEL DE CROISSANCE / COMPÉTITIVITÉ</a:t>
            </a:r>
            <a:endParaRPr spc="20" dirty="0"/>
          </a:p>
          <a:p>
            <a:pPr algn="ctr" rtl="0">
              <a:lnSpc>
                <a:spcPct val="100000"/>
              </a:lnSpc>
              <a:spcBef>
                <a:spcPts val="710"/>
              </a:spcBef>
            </a:pPr>
            <a:r>
              <a:rPr lang="fr-FR" sz="3000" b="1" i="0" u="none" spc="-40" baseline="0" dirty="0">
                <a:solidFill>
                  <a:srgbClr val="377093"/>
                </a:solidFill>
              </a:rPr>
              <a:t>1</a:t>
            </a:r>
            <a:r>
              <a:rPr lang="fr-FR" sz="3000" b="1" i="0" u="none" spc="-40" baseline="30000" dirty="0">
                <a:solidFill>
                  <a:srgbClr val="377093"/>
                </a:solidFill>
              </a:rPr>
              <a:t>er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-30" baseline="0" dirty="0">
                <a:solidFill>
                  <a:srgbClr val="377093"/>
                </a:solidFill>
              </a:rPr>
              <a:t>PRIX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BIOSANTÉ </a:t>
            </a:r>
            <a:r>
              <a:rPr lang="fr-FR" sz="3000" b="1" i="0" u="none" spc="35" baseline="0" dirty="0">
                <a:solidFill>
                  <a:srgbClr val="377093"/>
                </a:solidFill>
              </a:rPr>
              <a:t>EURORÉGIONAL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2023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95800" y="2705100"/>
            <a:ext cx="13159193" cy="43524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l" rtl="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Modèle d'entreprise</a:t>
            </a:r>
          </a:p>
          <a:p>
            <a:pPr marL="469900" indent="-457200" algn="l" rtl="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sz="2400" b="1" i="0" u="none" spc="9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Engagement en faveur du développement durable</a:t>
            </a:r>
          </a:p>
          <a:p>
            <a:pPr marL="469900" marR="2459990" indent="-457200" algn="just" rtl="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sz="2400" b="1" i="0" u="none" spc="9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Plan de développement</a:t>
            </a:r>
          </a:p>
          <a:p>
            <a:pPr marL="927100" marR="2459990" lvl="1" indent="-457200" algn="just" rtl="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Principaux axes de développement de l'activité (produit ou service)</a:t>
            </a:r>
          </a:p>
          <a:p>
            <a:pPr marL="469900" marR="2459990" indent="-457200" algn="just" rtl="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sz="2400" b="1" i="0" u="none" spc="9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Équipe</a:t>
            </a:r>
          </a:p>
          <a:p>
            <a:pPr marL="927100" marR="2459990" lvl="1" indent="-457200" algn="just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Profil de l'équipe et conseil scientifique (le cas échéant)</a:t>
            </a:r>
          </a:p>
          <a:p>
            <a:pPr marL="927100" marR="2459990" lvl="1" indent="-457200" algn="just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Engagement en faveur de l'égalité</a:t>
            </a:r>
            <a:endParaRPr lang="fr-FR" sz="2400" b="1" spc="90" dirty="0">
              <a:solidFill>
                <a:srgbClr val="376F90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55922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40"/>
              </a:spcBef>
            </a:pPr>
            <a:r>
              <a:rPr lang="fr-FR" b="1" i="0" u="none" spc="285" baseline="0" dirty="0"/>
              <a:t>ÉTAPES IMPORTANTES</a:t>
            </a:r>
            <a:br>
              <a:rPr lang="fr-FR" strike="sngStrike" spc="-70" dirty="0">
                <a:solidFill>
                  <a:schemeClr val="accent6"/>
                </a:solidFill>
              </a:rPr>
            </a:br>
            <a:r>
              <a:rPr lang="fr-FR" sz="3000" b="1" i="0" u="none" spc="-30" baseline="0" dirty="0">
                <a:solidFill>
                  <a:srgbClr val="377093"/>
                </a:solidFill>
              </a:rPr>
              <a:t>1</a:t>
            </a:r>
            <a:r>
              <a:rPr lang="fr-FR" sz="3000" b="1" i="0" u="none" spc="-30" baseline="30000" dirty="0">
                <a:solidFill>
                  <a:srgbClr val="377093"/>
                </a:solidFill>
              </a:rPr>
              <a:t>er</a:t>
            </a:r>
            <a:r>
              <a:rPr lang="fr-FR" sz="3000" b="1" i="0" u="none" spc="-30" baseline="0" dirty="0">
                <a:solidFill>
                  <a:srgbClr val="377093"/>
                </a:solidFill>
              </a:rPr>
              <a:t> PRIX BIOSANTÉ EURORÉGIONAL 2023</a:t>
            </a:r>
            <a:endParaRPr sz="3000" spc="-30" dirty="0">
              <a:solidFill>
                <a:srgbClr val="377093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400" y="2247900"/>
            <a:ext cx="13159193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just" rtl="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Principales étapes franchies au cours des 18 derniers mois et impact attendu (par exemple, brevets, licences accordées à des clients clés, étapes scientifiques, prix ou reconnaissances, obtention de certifications, entrée sur le marché...)</a:t>
            </a:r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3962400" y="5067300"/>
            <a:ext cx="13887451" cy="1826141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 rtl="0">
              <a:spcBef>
                <a:spcPts val="1040"/>
              </a:spcBef>
            </a:pPr>
            <a:r>
              <a:rPr lang="fr-FR" b="1" i="0" u="none" kern="0" spc="285" baseline="0" dirty="0"/>
              <a:t>STRATÉGIE DE DÉVELOPPEMENT INTERNATIONAL</a:t>
            </a:r>
            <a:br>
              <a:rPr lang="fr-FR" strike="sngStrike" kern="0" spc="-70" dirty="0">
                <a:solidFill>
                  <a:schemeClr val="accent6"/>
                </a:solidFill>
              </a:rPr>
            </a:br>
            <a:r>
              <a:rPr lang="fr-FR" sz="3000" b="1" i="0" u="none" kern="0" spc="-30" baseline="0" dirty="0">
                <a:solidFill>
                  <a:srgbClr val="377093"/>
                </a:solidFill>
              </a:rPr>
              <a:t>1</a:t>
            </a:r>
            <a:r>
              <a:rPr lang="fr-FR" sz="3000" b="1" i="0" u="none" kern="0" spc="-30" baseline="30000" dirty="0">
                <a:solidFill>
                  <a:srgbClr val="377093"/>
                </a:solidFill>
              </a:rPr>
              <a:t>er</a:t>
            </a:r>
            <a:r>
              <a:rPr lang="fr-FR" sz="3000" b="1" i="0" u="none" kern="0" spc="-3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kern="0" spc="-30" baseline="0">
                <a:solidFill>
                  <a:srgbClr val="377093"/>
                </a:solidFill>
              </a:rPr>
              <a:t>PRIX BIOSANTÉ EURORÉGIONAL </a:t>
            </a:r>
            <a:r>
              <a:rPr lang="fr-FR" sz="3000" b="1" i="0" u="none" kern="0" spc="-30" baseline="0" dirty="0">
                <a:solidFill>
                  <a:srgbClr val="377093"/>
                </a:solidFill>
              </a:rPr>
              <a:t>2023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962400" y="7200900"/>
            <a:ext cx="13159192" cy="13516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just" rtl="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sz="2400" b="1" i="0" u="none" spc="145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Stratégie de développement international</a:t>
            </a:r>
          </a:p>
          <a:p>
            <a:pPr marL="469900" indent="-457200" algn="just" rtl="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sz="2400" b="1" i="0" u="none" spc="145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Coopération : indiquer la participation à des projets </a:t>
            </a:r>
            <a:r>
              <a:rPr lang="fr-FR" sz="2400" b="1" i="0" u="none" spc="145" baseline="0" dirty="0" err="1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eurorégionaux</a:t>
            </a:r>
            <a:r>
              <a:rPr lang="fr-FR" sz="2400" b="1" i="0" u="none" spc="145" baseline="0" dirty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, INTERREG et européens (le cas échéant) </a:t>
            </a:r>
          </a:p>
        </p:txBody>
      </p:sp>
    </p:spTree>
    <p:extLst>
      <p:ext uri="{BB962C8B-B14F-4D97-AF65-F5344CB8AC3E}">
        <p14:creationId xmlns:p14="http://schemas.microsoft.com/office/powerpoint/2010/main" val="15410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cd6869e-a4c4-4bb7-ad21-273e3183c2c9" xsi:nil="true"/>
    <lcf76f155ced4ddcb4097134ff3c332f xmlns="3f43fb22-5fa1-45fd-a48b-026082faaca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570FC4676DE54F832BD8D5FADDF570" ma:contentTypeVersion="17" ma:contentTypeDescription="Crée un document." ma:contentTypeScope="" ma:versionID="9a58c296933d5e7dda2624556f85600a">
  <xsd:schema xmlns:xsd="http://www.w3.org/2001/XMLSchema" xmlns:xs="http://www.w3.org/2001/XMLSchema" xmlns:p="http://schemas.microsoft.com/office/2006/metadata/properties" xmlns:ns2="3f43fb22-5fa1-45fd-a48b-026082faaca4" xmlns:ns3="7cd6869e-a4c4-4bb7-ad21-273e3183c2c9" targetNamespace="http://schemas.microsoft.com/office/2006/metadata/properties" ma:root="true" ma:fieldsID="496a826a448a65a33a37c21d1c5fb21f" ns2:_="" ns3:_="">
    <xsd:import namespace="3f43fb22-5fa1-45fd-a48b-026082faaca4"/>
    <xsd:import namespace="7cd6869e-a4c4-4bb7-ad21-273e3183c2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3fb22-5fa1-45fd-a48b-026082faac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90e82f-44eb-4e47-b742-b6f684c0d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869e-a4c4-4bb7-ad21-273e3183c2c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3b0e45f-baf9-4eb6-b168-418160f039ed}" ma:internalName="TaxCatchAll" ma:showField="CatchAllData" ma:web="7cd6869e-a4c4-4bb7-ad21-273e3183c2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E1C01B-2078-4DD5-8E7E-4BBF125150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3C6592-C8C5-40B1-9C22-2D2DBD92EB2D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8c67b58-ce93-48ce-99e6-24da5a32e5eb"/>
    <ds:schemaRef ds:uri="http://schemas.microsoft.com/office/infopath/2007/PartnerControls"/>
    <ds:schemaRef ds:uri="36458561-5ee5-4bed-a386-f19440ab3ba7"/>
    <ds:schemaRef ds:uri="http://www.w3.org/XML/1998/namespace"/>
    <ds:schemaRef ds:uri="http://purl.org/dc/dcmitype/"/>
    <ds:schemaRef ds:uri="7cd6869e-a4c4-4bb7-ad21-273e3183c2c9"/>
    <ds:schemaRef ds:uri="3f43fb22-5fa1-45fd-a48b-026082faaca4"/>
  </ds:schemaRefs>
</ds:datastoreItem>
</file>

<file path=customXml/itemProps3.xml><?xml version="1.0" encoding="utf-8"?>
<ds:datastoreItem xmlns:ds="http://schemas.openxmlformats.org/officeDocument/2006/customXml" ds:itemID="{5EC8D223-3364-4F43-AE10-4527B34B10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3fb22-5fa1-45fd-a48b-026082faaca4"/>
    <ds:schemaRef ds:uri="7cd6869e-a4c4-4bb7-ad21-273e3183c2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</TotalTime>
  <Words>352</Words>
  <Application>Microsoft Office PowerPoint</Application>
  <PresentationFormat>Personnalisé</PresentationFormat>
  <Paragraphs>66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+mn-latin</vt:lpstr>
      <vt:lpstr>Arial</vt:lpstr>
      <vt:lpstr>Calibri</vt:lpstr>
      <vt:lpstr>Tahoma</vt:lpstr>
      <vt:lpstr>Trebuchet MS</vt:lpstr>
      <vt:lpstr>Wingdings</vt:lpstr>
      <vt:lpstr>Office Theme</vt:lpstr>
      <vt:lpstr> 1er PRIX BIOSANTÉ EURORÉGIONAL 2023</vt:lpstr>
      <vt:lpstr>STRUCTURE DU DECK 1er PRIX BIOSANTÉ EURORÉGIONAL 2023</vt:lpstr>
      <vt:lpstr>Critères d'évaluation</vt:lpstr>
      <vt:lpstr>CARACTÈRE INNOVANT ET DISRUPTIF 1er PRIX BIOSANTÉ EURORÉGIONAL 2023</vt:lpstr>
      <vt:lpstr>POTENTIEL DE CROISSANCE / COMPÉTITIVITÉ 1er PRIX BIOSANTÉ EURORÉGIONAL 2023</vt:lpstr>
      <vt:lpstr>ÉTAPES IMPORTANTES 1er PRIX BIOSANTÉ EURORÉGIONAL 2023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DEL DECK</dc:title>
  <dc:creator>Viveros Cein</dc:creator>
  <cp:keywords>DAFoOrZgEjQ,BAEQqg8HvLY</cp:keywords>
  <cp:lastModifiedBy>Leyre AZCONA</cp:lastModifiedBy>
  <cp:revision>15</cp:revision>
  <dcterms:created xsi:type="dcterms:W3CDTF">2023-07-11T14:10:12Z</dcterms:created>
  <dcterms:modified xsi:type="dcterms:W3CDTF">2023-08-18T10:01:40Z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2023-07-11T00:00:00Z</vt:filetime>
  </property>
  <property fmtid="{D5CDD505-2E9C-101B-9397-08002B2CF9AE}" pid="3" name="Creator">
    <vt:lpwstr>Canva</vt:lpwstr>
  </property>
  <property fmtid="{D5CDD505-2E9C-101B-9397-08002B2CF9AE}" pid="4" name="LastSaved">
    <vt:filetime>2023-07-11T00:00:00Z</vt:filetime>
  </property>
  <property fmtid="{D5CDD505-2E9C-101B-9397-08002B2CF9AE}" pid="5" name="ContentTypeId">
    <vt:lpwstr>0x01010059E253FF6FBD3B4D84F789099243F113</vt:lpwstr>
  </property>
  <property fmtid="{D5CDD505-2E9C-101B-9397-08002B2CF9AE}" pid="6" name="MediaServiceImageTags">
    <vt:lpwstr/>
  </property>
</Properties>
</file>